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 id="268" r:id="rId12"/>
    <p:sldId id="267"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33CC"/>
    <a:srgbClr val="460000"/>
    <a:srgbClr val="760000"/>
    <a:srgbClr val="FF5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2649D2-1B0F-485F-B384-7432C2153B8B}" type="datetimeFigureOut">
              <a:rPr lang="en-GB" smtClean="0"/>
              <a:t>12/06/2012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F38CFB-FDCF-49F8-A470-14F031E57D67}" type="slidenum">
              <a:rPr lang="en-GB" smtClean="0"/>
              <a:t>‹#›</a:t>
            </a:fld>
            <a:endParaRPr lang="en-GB"/>
          </a:p>
        </p:txBody>
      </p:sp>
    </p:spTree>
    <p:extLst>
      <p:ext uri="{BB962C8B-B14F-4D97-AF65-F5344CB8AC3E}">
        <p14:creationId xmlns:p14="http://schemas.microsoft.com/office/powerpoint/2010/main" val="382710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2649D2-1B0F-485F-B384-7432C2153B8B}" type="datetimeFigureOut">
              <a:rPr lang="en-GB" smtClean="0"/>
              <a:t>12/06/2012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F38CFB-FDCF-49F8-A470-14F031E57D67}" type="slidenum">
              <a:rPr lang="en-GB" smtClean="0"/>
              <a:t>‹#›</a:t>
            </a:fld>
            <a:endParaRPr lang="en-GB"/>
          </a:p>
        </p:txBody>
      </p:sp>
    </p:spTree>
    <p:extLst>
      <p:ext uri="{BB962C8B-B14F-4D97-AF65-F5344CB8AC3E}">
        <p14:creationId xmlns:p14="http://schemas.microsoft.com/office/powerpoint/2010/main" val="259245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2649D2-1B0F-485F-B384-7432C2153B8B}" type="datetimeFigureOut">
              <a:rPr lang="en-GB" smtClean="0"/>
              <a:t>12/06/2012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F38CFB-FDCF-49F8-A470-14F031E57D67}" type="slidenum">
              <a:rPr lang="en-GB" smtClean="0"/>
              <a:t>‹#›</a:t>
            </a:fld>
            <a:endParaRPr lang="en-GB"/>
          </a:p>
        </p:txBody>
      </p:sp>
    </p:spTree>
    <p:extLst>
      <p:ext uri="{BB962C8B-B14F-4D97-AF65-F5344CB8AC3E}">
        <p14:creationId xmlns:p14="http://schemas.microsoft.com/office/powerpoint/2010/main" val="360303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2649D2-1B0F-485F-B384-7432C2153B8B}" type="datetimeFigureOut">
              <a:rPr lang="en-GB" smtClean="0"/>
              <a:t>12/06/2012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F38CFB-FDCF-49F8-A470-14F031E57D67}" type="slidenum">
              <a:rPr lang="en-GB" smtClean="0"/>
              <a:t>‹#›</a:t>
            </a:fld>
            <a:endParaRPr lang="en-GB"/>
          </a:p>
        </p:txBody>
      </p:sp>
    </p:spTree>
    <p:extLst>
      <p:ext uri="{BB962C8B-B14F-4D97-AF65-F5344CB8AC3E}">
        <p14:creationId xmlns:p14="http://schemas.microsoft.com/office/powerpoint/2010/main" val="4024741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649D2-1B0F-485F-B384-7432C2153B8B}" type="datetimeFigureOut">
              <a:rPr lang="en-GB" smtClean="0"/>
              <a:t>12/06/2012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F38CFB-FDCF-49F8-A470-14F031E57D67}" type="slidenum">
              <a:rPr lang="en-GB" smtClean="0"/>
              <a:t>‹#›</a:t>
            </a:fld>
            <a:endParaRPr lang="en-GB"/>
          </a:p>
        </p:txBody>
      </p:sp>
    </p:spTree>
    <p:extLst>
      <p:ext uri="{BB962C8B-B14F-4D97-AF65-F5344CB8AC3E}">
        <p14:creationId xmlns:p14="http://schemas.microsoft.com/office/powerpoint/2010/main" val="55600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2649D2-1B0F-485F-B384-7432C2153B8B}" type="datetimeFigureOut">
              <a:rPr lang="en-GB" smtClean="0"/>
              <a:t>12/06/2012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F38CFB-FDCF-49F8-A470-14F031E57D67}" type="slidenum">
              <a:rPr lang="en-GB" smtClean="0"/>
              <a:t>‹#›</a:t>
            </a:fld>
            <a:endParaRPr lang="en-GB"/>
          </a:p>
        </p:txBody>
      </p:sp>
    </p:spTree>
    <p:extLst>
      <p:ext uri="{BB962C8B-B14F-4D97-AF65-F5344CB8AC3E}">
        <p14:creationId xmlns:p14="http://schemas.microsoft.com/office/powerpoint/2010/main" val="199368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2649D2-1B0F-485F-B384-7432C2153B8B}" type="datetimeFigureOut">
              <a:rPr lang="en-GB" smtClean="0"/>
              <a:t>12/06/2012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F38CFB-FDCF-49F8-A470-14F031E57D67}" type="slidenum">
              <a:rPr lang="en-GB" smtClean="0"/>
              <a:t>‹#›</a:t>
            </a:fld>
            <a:endParaRPr lang="en-GB"/>
          </a:p>
        </p:txBody>
      </p:sp>
    </p:spTree>
    <p:extLst>
      <p:ext uri="{BB962C8B-B14F-4D97-AF65-F5344CB8AC3E}">
        <p14:creationId xmlns:p14="http://schemas.microsoft.com/office/powerpoint/2010/main" val="2950185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2649D2-1B0F-485F-B384-7432C2153B8B}" type="datetimeFigureOut">
              <a:rPr lang="en-GB" smtClean="0"/>
              <a:t>12/06/2012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F38CFB-FDCF-49F8-A470-14F031E57D67}" type="slidenum">
              <a:rPr lang="en-GB" smtClean="0"/>
              <a:t>‹#›</a:t>
            </a:fld>
            <a:endParaRPr lang="en-GB"/>
          </a:p>
        </p:txBody>
      </p:sp>
    </p:spTree>
    <p:extLst>
      <p:ext uri="{BB962C8B-B14F-4D97-AF65-F5344CB8AC3E}">
        <p14:creationId xmlns:p14="http://schemas.microsoft.com/office/powerpoint/2010/main" val="401606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649D2-1B0F-485F-B384-7432C2153B8B}" type="datetimeFigureOut">
              <a:rPr lang="en-GB" smtClean="0"/>
              <a:t>12/06/2012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F38CFB-FDCF-49F8-A470-14F031E57D67}" type="slidenum">
              <a:rPr lang="en-GB" smtClean="0"/>
              <a:t>‹#›</a:t>
            </a:fld>
            <a:endParaRPr lang="en-GB"/>
          </a:p>
        </p:txBody>
      </p:sp>
    </p:spTree>
    <p:extLst>
      <p:ext uri="{BB962C8B-B14F-4D97-AF65-F5344CB8AC3E}">
        <p14:creationId xmlns:p14="http://schemas.microsoft.com/office/powerpoint/2010/main" val="422070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649D2-1B0F-485F-B384-7432C2153B8B}" type="datetimeFigureOut">
              <a:rPr lang="en-GB" smtClean="0"/>
              <a:t>12/06/2012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F38CFB-FDCF-49F8-A470-14F031E57D67}" type="slidenum">
              <a:rPr lang="en-GB" smtClean="0"/>
              <a:t>‹#›</a:t>
            </a:fld>
            <a:endParaRPr lang="en-GB"/>
          </a:p>
        </p:txBody>
      </p:sp>
    </p:spTree>
    <p:extLst>
      <p:ext uri="{BB962C8B-B14F-4D97-AF65-F5344CB8AC3E}">
        <p14:creationId xmlns:p14="http://schemas.microsoft.com/office/powerpoint/2010/main" val="290858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649D2-1B0F-485F-B384-7432C2153B8B}" type="datetimeFigureOut">
              <a:rPr lang="en-GB" smtClean="0"/>
              <a:t>12/06/2012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F38CFB-FDCF-49F8-A470-14F031E57D67}" type="slidenum">
              <a:rPr lang="en-GB" smtClean="0"/>
              <a:t>‹#›</a:t>
            </a:fld>
            <a:endParaRPr lang="en-GB"/>
          </a:p>
        </p:txBody>
      </p:sp>
    </p:spTree>
    <p:extLst>
      <p:ext uri="{BB962C8B-B14F-4D97-AF65-F5344CB8AC3E}">
        <p14:creationId xmlns:p14="http://schemas.microsoft.com/office/powerpoint/2010/main" val="207914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649D2-1B0F-485F-B384-7432C2153B8B}" type="datetimeFigureOut">
              <a:rPr lang="en-GB" smtClean="0"/>
              <a:t>12/06/2012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38CFB-FDCF-49F8-A470-14F031E57D67}" type="slidenum">
              <a:rPr lang="en-GB" smtClean="0"/>
              <a:t>‹#›</a:t>
            </a:fld>
            <a:endParaRPr lang="en-GB"/>
          </a:p>
        </p:txBody>
      </p:sp>
    </p:spTree>
    <p:extLst>
      <p:ext uri="{BB962C8B-B14F-4D97-AF65-F5344CB8AC3E}">
        <p14:creationId xmlns:p14="http://schemas.microsoft.com/office/powerpoint/2010/main" val="2095884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rgbClr val="663300"/>
                  </a:solidFill>
                  <a:prstDash val="solid"/>
                  <a:miter lim="800000"/>
                </a:ln>
                <a:solidFill>
                  <a:schemeClr val="accent2">
                    <a:lumMod val="50000"/>
                  </a:schemeClr>
                </a:solidFill>
                <a:latin typeface="Arial" pitchFamily="34" charset="0"/>
                <a:cs typeface="Arial" pitchFamily="34" charset="0"/>
              </a:rPr>
              <a:t>Greatness in the Kingdom</a:t>
            </a:r>
            <a:endParaRPr lang="en-US" sz="5400" b="1" cap="none" spc="0" dirty="0">
              <a:ln w="17780" cmpd="sng">
                <a:solidFill>
                  <a:srgbClr val="663300"/>
                </a:solidFill>
                <a:prstDash val="solid"/>
                <a:miter lim="800000"/>
              </a:ln>
              <a:solidFill>
                <a:schemeClr val="accent2">
                  <a:lumMod val="50000"/>
                </a:schemeClr>
              </a:solidFill>
              <a:latin typeface="Arial" pitchFamily="34" charset="0"/>
              <a:cs typeface="Arial"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08720"/>
            <a:ext cx="849694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5386"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latin typeface="Arial" pitchFamily="34" charset="0"/>
                <a:cs typeface="Arial" pitchFamily="34" charset="0"/>
              </a:rPr>
              <a:t>Kingdom Character</a:t>
            </a:r>
          </a:p>
          <a:p>
            <a:pPr algn="ctr"/>
            <a:r>
              <a:rPr lang="en-GB" sz="2400" dirty="0" smtClean="0">
                <a:solidFill>
                  <a:schemeClr val="accent2">
                    <a:lumMod val="50000"/>
                  </a:schemeClr>
                </a:solidFill>
                <a:latin typeface="Arial" pitchFamily="34" charset="0"/>
                <a:cs typeface="Arial" pitchFamily="34" charset="0"/>
              </a:rPr>
              <a:t>(Matt 5:1-12)</a:t>
            </a:r>
            <a:endParaRPr lang="en-GB" sz="2400" dirty="0">
              <a:solidFill>
                <a:schemeClr val="accent2">
                  <a:lumMod val="50000"/>
                </a:schemeClr>
              </a:solidFill>
              <a:latin typeface="Arial" pitchFamily="34" charset="0"/>
              <a:cs typeface="Arial" pitchFamily="34" charset="0"/>
            </a:endParaRPr>
          </a:p>
        </p:txBody>
      </p:sp>
      <p:sp>
        <p:nvSpPr>
          <p:cNvPr id="13" name="TextBox 12"/>
          <p:cNvSpPr txBox="1"/>
          <p:nvPr/>
        </p:nvSpPr>
        <p:spPr>
          <a:xfrm>
            <a:off x="3037769"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latin typeface="Arial" pitchFamily="34" charset="0"/>
                <a:cs typeface="Arial" pitchFamily="34" charset="0"/>
              </a:rPr>
              <a:t>Kingdom </a:t>
            </a:r>
          </a:p>
          <a:p>
            <a:pPr algn="ctr"/>
            <a:r>
              <a:rPr lang="en-GB" sz="3200" b="1" dirty="0" smtClean="0">
                <a:solidFill>
                  <a:schemeClr val="accent2">
                    <a:lumMod val="50000"/>
                  </a:schemeClr>
                </a:solidFill>
                <a:latin typeface="Arial" pitchFamily="34" charset="0"/>
                <a:cs typeface="Arial" pitchFamily="34" charset="0"/>
              </a:rPr>
              <a:t>Calling</a:t>
            </a:r>
          </a:p>
          <a:p>
            <a:pPr algn="ctr"/>
            <a:r>
              <a:rPr lang="en-GB" sz="2400" dirty="0">
                <a:solidFill>
                  <a:schemeClr val="accent2">
                    <a:lumMod val="50000"/>
                  </a:schemeClr>
                </a:solidFill>
                <a:latin typeface="Arial" pitchFamily="34" charset="0"/>
                <a:cs typeface="Arial" pitchFamily="34" charset="0"/>
              </a:rPr>
              <a:t>(Matt </a:t>
            </a:r>
            <a:r>
              <a:rPr lang="en-GB" sz="2400" dirty="0" smtClean="0">
                <a:solidFill>
                  <a:schemeClr val="accent2">
                    <a:lumMod val="50000"/>
                  </a:schemeClr>
                </a:solidFill>
                <a:latin typeface="Arial" pitchFamily="34" charset="0"/>
                <a:cs typeface="Arial" pitchFamily="34" charset="0"/>
              </a:rPr>
              <a:t>5:13-16)</a:t>
            </a:r>
            <a:endParaRPr lang="en-GB" sz="2400" dirty="0">
              <a:solidFill>
                <a:schemeClr val="accent2">
                  <a:lumMod val="50000"/>
                </a:schemeClr>
              </a:solidFill>
              <a:latin typeface="Arial" pitchFamily="34" charset="0"/>
              <a:cs typeface="Arial" pitchFamily="34" charset="0"/>
            </a:endParaRPr>
          </a:p>
        </p:txBody>
      </p:sp>
      <p:sp>
        <p:nvSpPr>
          <p:cNvPr id="14" name="TextBox 13"/>
          <p:cNvSpPr txBox="1"/>
          <p:nvPr/>
        </p:nvSpPr>
        <p:spPr>
          <a:xfrm>
            <a:off x="5940152"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latin typeface="Arial" pitchFamily="34" charset="0"/>
                <a:cs typeface="Arial" pitchFamily="34" charset="0"/>
              </a:rPr>
              <a:t>Kingdom Conduct</a:t>
            </a:r>
          </a:p>
          <a:p>
            <a:pPr algn="ctr"/>
            <a:r>
              <a:rPr lang="en-GB" sz="2400" dirty="0">
                <a:solidFill>
                  <a:schemeClr val="accent2">
                    <a:lumMod val="50000"/>
                  </a:schemeClr>
                </a:solidFill>
                <a:latin typeface="Arial" pitchFamily="34" charset="0"/>
                <a:cs typeface="Arial" pitchFamily="34" charset="0"/>
              </a:rPr>
              <a:t>(Matt </a:t>
            </a:r>
            <a:r>
              <a:rPr lang="en-GB" sz="2400" dirty="0" smtClean="0">
                <a:solidFill>
                  <a:schemeClr val="accent2">
                    <a:lumMod val="50000"/>
                  </a:schemeClr>
                </a:solidFill>
                <a:latin typeface="Arial" pitchFamily="34" charset="0"/>
                <a:cs typeface="Arial" pitchFamily="34" charset="0"/>
              </a:rPr>
              <a:t>5:17-7:27)</a:t>
            </a:r>
            <a:endParaRPr lang="en-GB" sz="2400" dirty="0">
              <a:solidFill>
                <a:schemeClr val="accent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92892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7"/>
            <a:ext cx="91439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rPr>
              <a:t>Greatness in the Kingdom!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endParaRPr>
          </a:p>
        </p:txBody>
      </p:sp>
      <p:sp>
        <p:nvSpPr>
          <p:cNvPr id="3" name="AutoShape 4" descr="http://i106.photobucket.com/albums/m260/needmedontu/Love_and_Hate_by_BaRo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1" y="5643245"/>
            <a:ext cx="9143998" cy="954107"/>
          </a:xfrm>
          <a:prstGeom prst="rect">
            <a:avLst/>
          </a:prstGeom>
          <a:noFill/>
        </p:spPr>
        <p:txBody>
          <a:bodyPr wrap="square" rtlCol="0">
            <a:spAutoFit/>
          </a:bodyPr>
          <a:lstStyle/>
          <a:p>
            <a:pPr algn="ctr"/>
            <a:r>
              <a:rPr lang="en-GB" sz="3200" b="1" dirty="0" smtClean="0">
                <a:latin typeface="Arial" pitchFamily="34" charset="0"/>
                <a:cs typeface="Arial" pitchFamily="34" charset="0"/>
              </a:rPr>
              <a:t>… </a:t>
            </a:r>
            <a:r>
              <a:rPr lang="en-GB" sz="3200" dirty="0" smtClean="0">
                <a:latin typeface="Arial" pitchFamily="34" charset="0"/>
                <a:cs typeface="Arial" pitchFamily="34" charset="0"/>
              </a:rPr>
              <a:t>but I say to you, </a:t>
            </a:r>
            <a:r>
              <a:rPr lang="en-GB" sz="3200" b="1" dirty="0" smtClean="0">
                <a:latin typeface="Arial" pitchFamily="34" charset="0"/>
                <a:cs typeface="Arial" pitchFamily="34" charset="0"/>
              </a:rPr>
              <a:t>love your enemies …</a:t>
            </a:r>
          </a:p>
          <a:p>
            <a:pPr algn="ctr"/>
            <a:r>
              <a:rPr lang="en-GB" sz="2400" dirty="0" smtClean="0">
                <a:latin typeface="Arial" pitchFamily="34" charset="0"/>
                <a:cs typeface="Arial" pitchFamily="34" charset="0"/>
              </a:rPr>
              <a:t>(Matthew 5:44)</a:t>
            </a:r>
          </a:p>
        </p:txBody>
      </p:sp>
      <p:pic>
        <p:nvPicPr>
          <p:cNvPr id="71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096" y="1116034"/>
            <a:ext cx="3195272" cy="200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41220"/>
            <a:ext cx="3096344" cy="199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284161"/>
            <a:ext cx="3195271" cy="183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083" y="2628201"/>
            <a:ext cx="1714731" cy="584775"/>
          </a:xfrm>
          <a:prstGeom prst="rect">
            <a:avLst/>
          </a:prstGeom>
          <a:noFill/>
        </p:spPr>
        <p:txBody>
          <a:bodyPr wrap="square" rtlCol="0">
            <a:spAutoFit/>
          </a:bodyPr>
          <a:lstStyle/>
          <a:p>
            <a:pPr algn="r"/>
            <a:r>
              <a:rPr lang="en-GB" sz="3200" b="1" dirty="0" err="1" smtClean="0">
                <a:latin typeface="BSTGreek" pitchFamily="2" charset="0"/>
                <a:cs typeface="Arial" pitchFamily="34" charset="0"/>
              </a:rPr>
              <a:t>storge</a:t>
            </a:r>
            <a:endParaRPr lang="en-GB" sz="3200" b="1" dirty="0" smtClean="0">
              <a:latin typeface="BSTGreek" pitchFamily="2" charset="0"/>
              <a:cs typeface="Arial" pitchFamily="34" charset="0"/>
            </a:endParaRPr>
          </a:p>
        </p:txBody>
      </p:sp>
      <p:sp>
        <p:nvSpPr>
          <p:cNvPr id="31" name="TextBox 30"/>
          <p:cNvSpPr txBox="1"/>
          <p:nvPr/>
        </p:nvSpPr>
        <p:spPr>
          <a:xfrm>
            <a:off x="208253" y="4932457"/>
            <a:ext cx="1123387" cy="584775"/>
          </a:xfrm>
          <a:prstGeom prst="rect">
            <a:avLst/>
          </a:prstGeom>
          <a:noFill/>
        </p:spPr>
        <p:txBody>
          <a:bodyPr wrap="square" rtlCol="0">
            <a:spAutoFit/>
          </a:bodyPr>
          <a:lstStyle/>
          <a:p>
            <a:pPr algn="r"/>
            <a:r>
              <a:rPr lang="en-GB" sz="3200" b="1" dirty="0" err="1" smtClean="0">
                <a:latin typeface="BSTGreek" pitchFamily="2" charset="0"/>
                <a:cs typeface="Arial" pitchFamily="34" charset="0"/>
              </a:rPr>
              <a:t>eroß</a:t>
            </a:r>
            <a:endParaRPr lang="en-GB" sz="3200" b="1" dirty="0" smtClean="0">
              <a:latin typeface="BSTGreek" pitchFamily="2" charset="0"/>
              <a:cs typeface="Arial" pitchFamily="34" charset="0"/>
            </a:endParaRPr>
          </a:p>
        </p:txBody>
      </p:sp>
      <p:sp>
        <p:nvSpPr>
          <p:cNvPr id="32" name="TextBox 31"/>
          <p:cNvSpPr txBox="1"/>
          <p:nvPr/>
        </p:nvSpPr>
        <p:spPr>
          <a:xfrm>
            <a:off x="7884368" y="2536292"/>
            <a:ext cx="1680481" cy="584775"/>
          </a:xfrm>
          <a:prstGeom prst="rect">
            <a:avLst/>
          </a:prstGeom>
          <a:noFill/>
        </p:spPr>
        <p:txBody>
          <a:bodyPr wrap="square" rtlCol="0">
            <a:spAutoFit/>
          </a:bodyPr>
          <a:lstStyle/>
          <a:p>
            <a:r>
              <a:rPr lang="en-GB" sz="3200" b="1" dirty="0" err="1" smtClean="0">
                <a:latin typeface="BSTGreek" pitchFamily="2" charset="0"/>
                <a:cs typeface="Arial" pitchFamily="34" charset="0"/>
              </a:rPr>
              <a:t>filia</a:t>
            </a:r>
            <a:endParaRPr lang="en-GB" sz="3200" b="1" dirty="0" smtClean="0">
              <a:latin typeface="BSTGreek" pitchFamily="2" charset="0"/>
              <a:cs typeface="Arial" pitchFamily="34" charset="0"/>
            </a:endParaRPr>
          </a:p>
        </p:txBody>
      </p:sp>
      <p:pic>
        <p:nvPicPr>
          <p:cNvPr id="717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847" y="3441220"/>
            <a:ext cx="3195271" cy="200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7884368" y="4932457"/>
            <a:ext cx="1696359" cy="584775"/>
          </a:xfrm>
          <a:prstGeom prst="rect">
            <a:avLst/>
          </a:prstGeom>
          <a:noFill/>
        </p:spPr>
        <p:txBody>
          <a:bodyPr wrap="square" rtlCol="0">
            <a:spAutoFit/>
          </a:bodyPr>
          <a:lstStyle/>
          <a:p>
            <a:r>
              <a:rPr lang="en-GB" sz="3200" b="1" dirty="0" smtClean="0">
                <a:latin typeface="BSTGreek" pitchFamily="2" charset="0"/>
                <a:cs typeface="Arial" pitchFamily="34" charset="0"/>
              </a:rPr>
              <a:t>agap</a:t>
            </a:r>
            <a:r>
              <a:rPr lang="en-GB" sz="3200" b="1" dirty="0">
                <a:latin typeface="BSTGreek" pitchFamily="2" charset="0"/>
                <a:cs typeface="Arial" pitchFamily="34" charset="0"/>
              </a:rPr>
              <a:t>e</a:t>
            </a:r>
            <a:endParaRPr lang="en-GB" sz="3200" b="1" dirty="0" smtClean="0">
              <a:latin typeface="BSTGreek" pitchFamily="2" charset="0"/>
              <a:cs typeface="Arial" pitchFamily="34" charset="0"/>
            </a:endParaRPr>
          </a:p>
        </p:txBody>
      </p:sp>
      <p:sp>
        <p:nvSpPr>
          <p:cNvPr id="35" name="TextBox 34"/>
          <p:cNvSpPr txBox="1"/>
          <p:nvPr/>
        </p:nvSpPr>
        <p:spPr>
          <a:xfrm>
            <a:off x="-324544" y="2132856"/>
            <a:ext cx="1714731" cy="584775"/>
          </a:xfrm>
          <a:prstGeom prst="rect">
            <a:avLst/>
          </a:prstGeom>
          <a:noFill/>
        </p:spPr>
        <p:txBody>
          <a:bodyPr wrap="square" rtlCol="0">
            <a:spAutoFit/>
          </a:bodyPr>
          <a:lstStyle/>
          <a:p>
            <a:pPr algn="r"/>
            <a:r>
              <a:rPr lang="en-GB" sz="3200" dirty="0" err="1" smtClean="0">
                <a:solidFill>
                  <a:srgbClr val="C00000"/>
                </a:solidFill>
                <a:latin typeface="Arial" pitchFamily="34" charset="0"/>
                <a:cs typeface="Arial" pitchFamily="34" charset="0"/>
              </a:rPr>
              <a:t>storge</a:t>
            </a:r>
            <a:endParaRPr lang="en-GB" sz="3200" dirty="0" smtClean="0">
              <a:solidFill>
                <a:srgbClr val="C00000"/>
              </a:solidFill>
              <a:latin typeface="Arial" pitchFamily="34" charset="0"/>
              <a:cs typeface="Arial" pitchFamily="34" charset="0"/>
            </a:endParaRPr>
          </a:p>
        </p:txBody>
      </p:sp>
      <p:sp>
        <p:nvSpPr>
          <p:cNvPr id="36" name="TextBox 35"/>
          <p:cNvSpPr txBox="1"/>
          <p:nvPr/>
        </p:nvSpPr>
        <p:spPr>
          <a:xfrm>
            <a:off x="-324544" y="4437112"/>
            <a:ext cx="1714731" cy="584775"/>
          </a:xfrm>
          <a:prstGeom prst="rect">
            <a:avLst/>
          </a:prstGeom>
          <a:noFill/>
        </p:spPr>
        <p:txBody>
          <a:bodyPr wrap="square" rtlCol="0">
            <a:spAutoFit/>
          </a:bodyPr>
          <a:lstStyle/>
          <a:p>
            <a:pPr algn="r"/>
            <a:r>
              <a:rPr lang="en-GB" sz="3200" dirty="0" err="1" smtClean="0">
                <a:solidFill>
                  <a:srgbClr val="C00000"/>
                </a:solidFill>
                <a:latin typeface="Arial" pitchFamily="34" charset="0"/>
                <a:cs typeface="Arial" pitchFamily="34" charset="0"/>
              </a:rPr>
              <a:t>eros</a:t>
            </a:r>
            <a:endParaRPr lang="en-GB" sz="3200" dirty="0" smtClean="0">
              <a:solidFill>
                <a:srgbClr val="C00000"/>
              </a:solidFill>
              <a:latin typeface="Arial" pitchFamily="34" charset="0"/>
              <a:cs typeface="Arial" pitchFamily="34" charset="0"/>
            </a:endParaRPr>
          </a:p>
        </p:txBody>
      </p:sp>
      <p:sp>
        <p:nvSpPr>
          <p:cNvPr id="37" name="TextBox 36"/>
          <p:cNvSpPr txBox="1"/>
          <p:nvPr/>
        </p:nvSpPr>
        <p:spPr>
          <a:xfrm>
            <a:off x="7865996" y="2043426"/>
            <a:ext cx="1714731" cy="584775"/>
          </a:xfrm>
          <a:prstGeom prst="rect">
            <a:avLst/>
          </a:prstGeom>
          <a:noFill/>
        </p:spPr>
        <p:txBody>
          <a:bodyPr wrap="square" rtlCol="0">
            <a:spAutoFit/>
          </a:bodyPr>
          <a:lstStyle/>
          <a:p>
            <a:r>
              <a:rPr lang="en-GB" sz="3200" dirty="0" err="1" smtClean="0">
                <a:solidFill>
                  <a:srgbClr val="C00000"/>
                </a:solidFill>
                <a:latin typeface="Arial" pitchFamily="34" charset="0"/>
                <a:cs typeface="Arial" pitchFamily="34" charset="0"/>
              </a:rPr>
              <a:t>philia</a:t>
            </a:r>
            <a:endParaRPr lang="en-GB" sz="3200" dirty="0" smtClean="0">
              <a:solidFill>
                <a:srgbClr val="C00000"/>
              </a:solidFill>
              <a:latin typeface="Arial" pitchFamily="34" charset="0"/>
              <a:cs typeface="Arial" pitchFamily="34" charset="0"/>
            </a:endParaRPr>
          </a:p>
        </p:txBody>
      </p:sp>
      <p:sp>
        <p:nvSpPr>
          <p:cNvPr id="38" name="TextBox 37"/>
          <p:cNvSpPr txBox="1"/>
          <p:nvPr/>
        </p:nvSpPr>
        <p:spPr>
          <a:xfrm>
            <a:off x="7850118" y="4437112"/>
            <a:ext cx="1714731" cy="584775"/>
          </a:xfrm>
          <a:prstGeom prst="rect">
            <a:avLst/>
          </a:prstGeom>
          <a:noFill/>
        </p:spPr>
        <p:txBody>
          <a:bodyPr wrap="square" rtlCol="0">
            <a:spAutoFit/>
          </a:bodyPr>
          <a:lstStyle/>
          <a:p>
            <a:r>
              <a:rPr lang="en-GB" sz="3200" dirty="0" smtClean="0">
                <a:solidFill>
                  <a:srgbClr val="C00000"/>
                </a:solidFill>
                <a:latin typeface="Arial" pitchFamily="34" charset="0"/>
                <a:cs typeface="Arial" pitchFamily="34" charset="0"/>
              </a:rPr>
              <a:t>agape</a:t>
            </a:r>
          </a:p>
        </p:txBody>
      </p:sp>
    </p:spTree>
    <p:extLst>
      <p:ext uri="{BB962C8B-B14F-4D97-AF65-F5344CB8AC3E}">
        <p14:creationId xmlns:p14="http://schemas.microsoft.com/office/powerpoint/2010/main" val="120072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1" grpId="0"/>
      <p:bldP spid="32"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7"/>
            <a:ext cx="91439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rPr>
              <a:t>Greatness in the Kingdom!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endParaRPr>
          </a:p>
        </p:txBody>
      </p:sp>
      <p:sp>
        <p:nvSpPr>
          <p:cNvPr id="3" name="AutoShape 4" descr="http://i106.photobucket.com/albums/m260/needmedontu/Love_and_Hate_by_BaRo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1" y="5643245"/>
            <a:ext cx="9143998" cy="954107"/>
          </a:xfrm>
          <a:prstGeom prst="rect">
            <a:avLst/>
          </a:prstGeom>
          <a:noFill/>
        </p:spPr>
        <p:txBody>
          <a:bodyPr wrap="square" rtlCol="0">
            <a:spAutoFit/>
          </a:bodyPr>
          <a:lstStyle/>
          <a:p>
            <a:pPr algn="ctr"/>
            <a:r>
              <a:rPr lang="en-GB" sz="3200" b="1" dirty="0" smtClean="0">
                <a:latin typeface="Arial" pitchFamily="34" charset="0"/>
                <a:cs typeface="Arial" pitchFamily="34" charset="0"/>
              </a:rPr>
              <a:t>… </a:t>
            </a:r>
            <a:r>
              <a:rPr lang="en-GB" sz="3200" dirty="0" smtClean="0">
                <a:latin typeface="Arial" pitchFamily="34" charset="0"/>
                <a:cs typeface="Arial" pitchFamily="34" charset="0"/>
              </a:rPr>
              <a:t>but I say to you, </a:t>
            </a:r>
            <a:r>
              <a:rPr lang="en-GB" sz="3200" b="1" dirty="0" smtClean="0">
                <a:latin typeface="Arial" pitchFamily="34" charset="0"/>
                <a:cs typeface="Arial" pitchFamily="34" charset="0"/>
              </a:rPr>
              <a:t>love your enemies …</a:t>
            </a:r>
          </a:p>
          <a:p>
            <a:pPr algn="ctr"/>
            <a:r>
              <a:rPr lang="en-GB" sz="2400" dirty="0" smtClean="0">
                <a:latin typeface="Arial" pitchFamily="34" charset="0"/>
                <a:cs typeface="Arial" pitchFamily="34" charset="0"/>
              </a:rPr>
              <a:t>(Matthew 5:44)</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62725"/>
            <a:ext cx="426990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305399" y="1466781"/>
            <a:ext cx="4687898" cy="584775"/>
          </a:xfrm>
          <a:prstGeom prst="rect">
            <a:avLst/>
          </a:prstGeom>
          <a:noFill/>
        </p:spPr>
        <p:txBody>
          <a:bodyPr wrap="square" rtlCol="0">
            <a:spAutoFit/>
          </a:bodyPr>
          <a:lstStyle/>
          <a:p>
            <a:pPr indent="-216000">
              <a:buFont typeface="Arial" pitchFamily="34" charset="0"/>
              <a:buChar char="•"/>
            </a:pPr>
            <a:r>
              <a:rPr lang="en-GB" sz="3200" dirty="0" smtClean="0">
                <a:latin typeface="Arial" pitchFamily="34" charset="0"/>
                <a:cs typeface="Arial" pitchFamily="34" charset="0"/>
              </a:rPr>
              <a:t>do good             </a:t>
            </a:r>
            <a:r>
              <a:rPr lang="en-GB" sz="2400" dirty="0" smtClean="0">
                <a:solidFill>
                  <a:schemeClr val="bg1">
                    <a:lumMod val="50000"/>
                  </a:schemeClr>
                </a:solidFill>
                <a:latin typeface="Arial" pitchFamily="34" charset="0"/>
                <a:cs typeface="Arial" pitchFamily="34" charset="0"/>
              </a:rPr>
              <a:t>(6:27,35)</a:t>
            </a:r>
          </a:p>
        </p:txBody>
      </p:sp>
      <p:sp>
        <p:nvSpPr>
          <p:cNvPr id="17" name="TextBox 16"/>
          <p:cNvSpPr txBox="1"/>
          <p:nvPr/>
        </p:nvSpPr>
        <p:spPr>
          <a:xfrm>
            <a:off x="4305399" y="1898829"/>
            <a:ext cx="4687898" cy="584775"/>
          </a:xfrm>
          <a:prstGeom prst="rect">
            <a:avLst/>
          </a:prstGeom>
          <a:noFill/>
        </p:spPr>
        <p:txBody>
          <a:bodyPr wrap="square" rtlCol="0">
            <a:spAutoFit/>
          </a:bodyPr>
          <a:lstStyle/>
          <a:p>
            <a:pPr indent="-216000">
              <a:buFont typeface="Arial" pitchFamily="34" charset="0"/>
              <a:buChar char="•"/>
            </a:pPr>
            <a:r>
              <a:rPr lang="en-GB" sz="3200" dirty="0" smtClean="0">
                <a:latin typeface="Arial" pitchFamily="34" charset="0"/>
                <a:cs typeface="Arial" pitchFamily="34" charset="0"/>
              </a:rPr>
              <a:t>bless</a:t>
            </a:r>
            <a:r>
              <a:rPr lang="en-GB" sz="3200" b="1" dirty="0" smtClean="0">
                <a:latin typeface="Arial" pitchFamily="34" charset="0"/>
                <a:cs typeface="Arial" pitchFamily="34" charset="0"/>
              </a:rPr>
              <a:t>                 </a:t>
            </a:r>
            <a:r>
              <a:rPr lang="en-GB" b="1" dirty="0" smtClean="0">
                <a:latin typeface="Arial" pitchFamily="34" charset="0"/>
                <a:cs typeface="Arial" pitchFamily="34" charset="0"/>
              </a:rPr>
              <a:t> </a:t>
            </a:r>
            <a:r>
              <a:rPr lang="en-GB" sz="2400" dirty="0" smtClean="0">
                <a:solidFill>
                  <a:schemeClr val="bg1">
                    <a:lumMod val="50000"/>
                  </a:schemeClr>
                </a:solidFill>
                <a:latin typeface="Arial" pitchFamily="34" charset="0"/>
                <a:cs typeface="Arial" pitchFamily="34" charset="0"/>
              </a:rPr>
              <a:t>(6:28)</a:t>
            </a:r>
          </a:p>
        </p:txBody>
      </p:sp>
      <p:sp>
        <p:nvSpPr>
          <p:cNvPr id="18" name="TextBox 17"/>
          <p:cNvSpPr txBox="1"/>
          <p:nvPr/>
        </p:nvSpPr>
        <p:spPr>
          <a:xfrm>
            <a:off x="4305399" y="2330877"/>
            <a:ext cx="4687898" cy="584775"/>
          </a:xfrm>
          <a:prstGeom prst="rect">
            <a:avLst/>
          </a:prstGeom>
          <a:noFill/>
        </p:spPr>
        <p:txBody>
          <a:bodyPr wrap="square" rtlCol="0">
            <a:spAutoFit/>
          </a:bodyPr>
          <a:lstStyle/>
          <a:p>
            <a:pPr indent="-216000">
              <a:buFont typeface="Arial" pitchFamily="34" charset="0"/>
              <a:buChar char="•"/>
            </a:pPr>
            <a:r>
              <a:rPr lang="en-GB" sz="3200" dirty="0" smtClean="0">
                <a:latin typeface="Arial" pitchFamily="34" charset="0"/>
                <a:cs typeface="Arial" pitchFamily="34" charset="0"/>
              </a:rPr>
              <a:t>pray      </a:t>
            </a:r>
            <a:r>
              <a:rPr lang="en-GB" sz="3200" b="1" dirty="0" smtClean="0">
                <a:latin typeface="Arial" pitchFamily="34" charset="0"/>
                <a:cs typeface="Arial" pitchFamily="34" charset="0"/>
              </a:rPr>
              <a:t>             </a:t>
            </a:r>
            <a:r>
              <a:rPr lang="en-GB" sz="2400" dirty="0" smtClean="0">
                <a:solidFill>
                  <a:schemeClr val="bg1">
                    <a:lumMod val="50000"/>
                  </a:schemeClr>
                </a:solidFill>
                <a:latin typeface="Arial" pitchFamily="34" charset="0"/>
                <a:cs typeface="Arial" pitchFamily="34" charset="0"/>
              </a:rPr>
              <a:t>(6:28)</a:t>
            </a:r>
          </a:p>
        </p:txBody>
      </p:sp>
      <p:sp>
        <p:nvSpPr>
          <p:cNvPr id="19" name="TextBox 18"/>
          <p:cNvSpPr txBox="1"/>
          <p:nvPr/>
        </p:nvSpPr>
        <p:spPr>
          <a:xfrm>
            <a:off x="4305399" y="2762925"/>
            <a:ext cx="4687898" cy="584775"/>
          </a:xfrm>
          <a:prstGeom prst="rect">
            <a:avLst/>
          </a:prstGeom>
          <a:noFill/>
        </p:spPr>
        <p:txBody>
          <a:bodyPr wrap="square" rtlCol="0">
            <a:spAutoFit/>
          </a:bodyPr>
          <a:lstStyle/>
          <a:p>
            <a:pPr indent="-216000">
              <a:buFont typeface="Arial" pitchFamily="34" charset="0"/>
              <a:buChar char="•"/>
            </a:pPr>
            <a:r>
              <a:rPr lang="en-GB" sz="3200" dirty="0" smtClean="0">
                <a:latin typeface="Arial" pitchFamily="34" charset="0"/>
                <a:cs typeface="Arial" pitchFamily="34" charset="0"/>
              </a:rPr>
              <a:t>turn cheek         </a:t>
            </a:r>
            <a:r>
              <a:rPr lang="en-GB" sz="1200" dirty="0" smtClean="0">
                <a:latin typeface="Arial" pitchFamily="34" charset="0"/>
                <a:cs typeface="Arial" pitchFamily="34" charset="0"/>
              </a:rPr>
              <a:t> </a:t>
            </a:r>
            <a:r>
              <a:rPr lang="en-GB" sz="2400" dirty="0" smtClean="0">
                <a:solidFill>
                  <a:schemeClr val="bg1">
                    <a:lumMod val="50000"/>
                  </a:schemeClr>
                </a:solidFill>
                <a:latin typeface="Arial" pitchFamily="34" charset="0"/>
                <a:cs typeface="Arial" pitchFamily="34" charset="0"/>
              </a:rPr>
              <a:t>(6:29)</a:t>
            </a:r>
          </a:p>
        </p:txBody>
      </p:sp>
      <p:sp>
        <p:nvSpPr>
          <p:cNvPr id="20" name="TextBox 19"/>
          <p:cNvSpPr txBox="1"/>
          <p:nvPr/>
        </p:nvSpPr>
        <p:spPr>
          <a:xfrm>
            <a:off x="4305399" y="3194973"/>
            <a:ext cx="4436379" cy="584775"/>
          </a:xfrm>
          <a:prstGeom prst="rect">
            <a:avLst/>
          </a:prstGeom>
          <a:noFill/>
        </p:spPr>
        <p:txBody>
          <a:bodyPr wrap="square" rtlCol="0">
            <a:spAutoFit/>
          </a:bodyPr>
          <a:lstStyle/>
          <a:p>
            <a:pPr indent="-216000">
              <a:buFont typeface="Arial" pitchFamily="34" charset="0"/>
              <a:buChar char="•"/>
            </a:pPr>
            <a:r>
              <a:rPr lang="en-GB" sz="3200" dirty="0" smtClean="0">
                <a:latin typeface="Arial" pitchFamily="34" charset="0"/>
                <a:cs typeface="Arial" pitchFamily="34" charset="0"/>
              </a:rPr>
              <a:t>offer cloak         </a:t>
            </a:r>
            <a:r>
              <a:rPr lang="en-GB" dirty="0" smtClean="0">
                <a:latin typeface="Arial" pitchFamily="34" charset="0"/>
                <a:cs typeface="Arial" pitchFamily="34" charset="0"/>
              </a:rPr>
              <a:t> </a:t>
            </a:r>
            <a:r>
              <a:rPr lang="en-GB" sz="2400" dirty="0" smtClean="0">
                <a:solidFill>
                  <a:schemeClr val="bg1">
                    <a:lumMod val="50000"/>
                  </a:schemeClr>
                </a:solidFill>
                <a:latin typeface="Arial" pitchFamily="34" charset="0"/>
                <a:cs typeface="Arial" pitchFamily="34" charset="0"/>
              </a:rPr>
              <a:t>(6:29)</a:t>
            </a:r>
          </a:p>
        </p:txBody>
      </p:sp>
      <p:sp>
        <p:nvSpPr>
          <p:cNvPr id="21" name="TextBox 20"/>
          <p:cNvSpPr txBox="1"/>
          <p:nvPr/>
        </p:nvSpPr>
        <p:spPr>
          <a:xfrm>
            <a:off x="4305399" y="3627021"/>
            <a:ext cx="4687898" cy="584775"/>
          </a:xfrm>
          <a:prstGeom prst="rect">
            <a:avLst/>
          </a:prstGeom>
          <a:noFill/>
        </p:spPr>
        <p:txBody>
          <a:bodyPr wrap="square" rtlCol="0">
            <a:spAutoFit/>
          </a:bodyPr>
          <a:lstStyle/>
          <a:p>
            <a:pPr indent="-216000">
              <a:buFont typeface="Arial" pitchFamily="34" charset="0"/>
              <a:buChar char="•"/>
            </a:pPr>
            <a:r>
              <a:rPr lang="en-GB" sz="3200" dirty="0" smtClean="0">
                <a:latin typeface="Arial" pitchFamily="34" charset="0"/>
                <a:cs typeface="Arial" pitchFamily="34" charset="0"/>
              </a:rPr>
              <a:t>be generous      </a:t>
            </a:r>
            <a:r>
              <a:rPr lang="en-GB" sz="2400" dirty="0" smtClean="0">
                <a:solidFill>
                  <a:schemeClr val="bg1">
                    <a:lumMod val="50000"/>
                  </a:schemeClr>
                </a:solidFill>
                <a:latin typeface="Arial" pitchFamily="34" charset="0"/>
                <a:cs typeface="Arial" pitchFamily="34" charset="0"/>
              </a:rPr>
              <a:t>(6:30,35)</a:t>
            </a:r>
          </a:p>
        </p:txBody>
      </p:sp>
      <p:sp>
        <p:nvSpPr>
          <p:cNvPr id="22" name="TextBox 21"/>
          <p:cNvSpPr txBox="1"/>
          <p:nvPr/>
        </p:nvSpPr>
        <p:spPr>
          <a:xfrm>
            <a:off x="4305399" y="962725"/>
            <a:ext cx="4687898" cy="584775"/>
          </a:xfrm>
          <a:prstGeom prst="rect">
            <a:avLst/>
          </a:prstGeom>
          <a:noFill/>
        </p:spPr>
        <p:txBody>
          <a:bodyPr wrap="square" rtlCol="0">
            <a:spAutoFit/>
          </a:bodyPr>
          <a:lstStyle/>
          <a:p>
            <a:r>
              <a:rPr lang="en-GB" sz="3200" b="1" dirty="0" smtClean="0">
                <a:latin typeface="Arial" pitchFamily="34" charset="0"/>
                <a:cs typeface="Arial" pitchFamily="34" charset="0"/>
              </a:rPr>
              <a:t>Loving enemies </a:t>
            </a:r>
            <a:r>
              <a:rPr lang="en-GB" sz="2400" dirty="0" smtClean="0">
                <a:solidFill>
                  <a:schemeClr val="bg1">
                    <a:lumMod val="50000"/>
                  </a:schemeClr>
                </a:solidFill>
                <a:latin typeface="Arial" pitchFamily="34" charset="0"/>
                <a:cs typeface="Arial" pitchFamily="34" charset="0"/>
              </a:rPr>
              <a:t>(Luke 6)</a:t>
            </a:r>
          </a:p>
        </p:txBody>
      </p:sp>
      <p:sp>
        <p:nvSpPr>
          <p:cNvPr id="8" name="TextBox 7"/>
          <p:cNvSpPr txBox="1"/>
          <p:nvPr/>
        </p:nvSpPr>
        <p:spPr>
          <a:xfrm>
            <a:off x="0" y="4707141"/>
            <a:ext cx="9143999" cy="954107"/>
          </a:xfrm>
          <a:prstGeom prst="rect">
            <a:avLst/>
          </a:prstGeom>
          <a:noFill/>
        </p:spPr>
        <p:txBody>
          <a:bodyPr wrap="square" rtlCol="0">
            <a:spAutoFit/>
          </a:bodyPr>
          <a:lstStyle/>
          <a:p>
            <a:pPr algn="ctr"/>
            <a:r>
              <a:rPr lang="en-GB" sz="2800" dirty="0" smtClean="0">
                <a:solidFill>
                  <a:srgbClr val="0070C0"/>
                </a:solidFill>
                <a:latin typeface="Arial" pitchFamily="34" charset="0"/>
                <a:cs typeface="Arial" pitchFamily="34" charset="0"/>
              </a:rPr>
              <a:t>Ask yourself what you want people to do for you; then</a:t>
            </a:r>
            <a:r>
              <a:rPr lang="en-GB" sz="2800" b="1" dirty="0" smtClean="0">
                <a:solidFill>
                  <a:srgbClr val="0070C0"/>
                </a:solidFill>
                <a:latin typeface="Arial" pitchFamily="34" charset="0"/>
                <a:cs typeface="Arial" pitchFamily="34" charset="0"/>
              </a:rPr>
              <a:t> grab the initiative and do it for </a:t>
            </a:r>
            <a:r>
              <a:rPr lang="en-GB" sz="2800" b="1" i="1" dirty="0" smtClean="0">
                <a:solidFill>
                  <a:srgbClr val="0070C0"/>
                </a:solidFill>
                <a:latin typeface="Arial" pitchFamily="34" charset="0"/>
                <a:cs typeface="Arial" pitchFamily="34" charset="0"/>
              </a:rPr>
              <a:t>them</a:t>
            </a:r>
            <a:r>
              <a:rPr lang="en-GB" sz="2800" b="1" dirty="0" smtClean="0">
                <a:solidFill>
                  <a:srgbClr val="0070C0"/>
                </a:solidFill>
                <a:latin typeface="Arial" pitchFamily="34" charset="0"/>
                <a:cs typeface="Arial" pitchFamily="34" charset="0"/>
              </a:rPr>
              <a:t>!  </a:t>
            </a:r>
            <a:r>
              <a:rPr lang="en-GB" sz="2400" dirty="0" smtClean="0">
                <a:solidFill>
                  <a:srgbClr val="0070C0"/>
                </a:solidFill>
                <a:latin typeface="Arial" pitchFamily="34" charset="0"/>
                <a:cs typeface="Arial" pitchFamily="34" charset="0"/>
              </a:rPr>
              <a:t>(Luke 6:31)</a:t>
            </a:r>
            <a:endParaRPr lang="en-GB" sz="2400" dirty="0">
              <a:solidFill>
                <a:srgbClr val="0070C0"/>
              </a:solidFill>
              <a:latin typeface="Arial" pitchFamily="34" charset="0"/>
              <a:cs typeface="Arial" pitchFamily="34" charset="0"/>
            </a:endParaRPr>
          </a:p>
        </p:txBody>
      </p:sp>
      <p:sp>
        <p:nvSpPr>
          <p:cNvPr id="14" name="TextBox 13"/>
          <p:cNvSpPr txBox="1"/>
          <p:nvPr/>
        </p:nvSpPr>
        <p:spPr>
          <a:xfrm>
            <a:off x="4305399" y="4059069"/>
            <a:ext cx="4687898" cy="584775"/>
          </a:xfrm>
          <a:prstGeom prst="rect">
            <a:avLst/>
          </a:prstGeom>
          <a:noFill/>
        </p:spPr>
        <p:txBody>
          <a:bodyPr wrap="square" rtlCol="0">
            <a:spAutoFit/>
          </a:bodyPr>
          <a:lstStyle/>
          <a:p>
            <a:pPr indent="-216000">
              <a:buFont typeface="Arial" pitchFamily="34" charset="0"/>
              <a:buChar char="•"/>
            </a:pPr>
            <a:r>
              <a:rPr lang="en-GB" sz="3200" dirty="0" smtClean="0">
                <a:solidFill>
                  <a:srgbClr val="0070C0"/>
                </a:solidFill>
                <a:latin typeface="Arial" pitchFamily="34" charset="0"/>
                <a:cs typeface="Arial" pitchFamily="34" charset="0"/>
              </a:rPr>
              <a:t>second mile      </a:t>
            </a:r>
            <a:r>
              <a:rPr lang="en-GB" sz="2400" dirty="0" smtClean="0">
                <a:solidFill>
                  <a:srgbClr val="0070C0"/>
                </a:solidFill>
                <a:latin typeface="Arial" pitchFamily="34" charset="0"/>
                <a:cs typeface="Arial" pitchFamily="34" charset="0"/>
              </a:rPr>
              <a:t> </a:t>
            </a:r>
            <a:r>
              <a:rPr lang="en-GB" sz="2200" dirty="0" smtClean="0">
                <a:solidFill>
                  <a:schemeClr val="bg1">
                    <a:lumMod val="50000"/>
                  </a:schemeClr>
                </a:solidFill>
                <a:latin typeface="Arial" pitchFamily="34" charset="0"/>
                <a:cs typeface="Arial" pitchFamily="34" charset="0"/>
              </a:rPr>
              <a:t>(Matt 5:41)</a:t>
            </a:r>
          </a:p>
        </p:txBody>
      </p:sp>
    </p:spTree>
    <p:extLst>
      <p:ext uri="{BB962C8B-B14F-4D97-AF65-F5344CB8AC3E}">
        <p14:creationId xmlns:p14="http://schemas.microsoft.com/office/powerpoint/2010/main" val="204040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P spid="20" grpId="0"/>
      <p:bldP spid="21" grpId="0"/>
      <p:bldP spid="8"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7"/>
            <a:ext cx="91439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rPr>
              <a:t>Greatness in the Kingdom!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endParaRPr>
          </a:p>
        </p:txBody>
      </p:sp>
      <p:sp>
        <p:nvSpPr>
          <p:cNvPr id="3" name="AutoShape 4" descr="http://i106.photobucket.com/albums/m260/needmedontu/Love_and_Hate_by_BaRo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1" y="5643245"/>
            <a:ext cx="9143998" cy="954107"/>
          </a:xfrm>
          <a:prstGeom prst="rect">
            <a:avLst/>
          </a:prstGeom>
          <a:noFill/>
        </p:spPr>
        <p:txBody>
          <a:bodyPr wrap="square" rtlCol="0">
            <a:spAutoFit/>
          </a:bodyPr>
          <a:lstStyle/>
          <a:p>
            <a:pPr algn="ctr"/>
            <a:r>
              <a:rPr lang="en-GB" sz="3200" b="1" dirty="0" smtClean="0">
                <a:latin typeface="Arial" pitchFamily="34" charset="0"/>
                <a:cs typeface="Arial" pitchFamily="34" charset="0"/>
              </a:rPr>
              <a:t>… </a:t>
            </a:r>
            <a:r>
              <a:rPr lang="en-GB" sz="3200" dirty="0" smtClean="0">
                <a:latin typeface="Arial" pitchFamily="34" charset="0"/>
                <a:cs typeface="Arial" pitchFamily="34" charset="0"/>
              </a:rPr>
              <a:t>so that you may be </a:t>
            </a:r>
            <a:r>
              <a:rPr lang="en-GB" sz="3200" b="1" dirty="0" smtClean="0">
                <a:latin typeface="Arial" pitchFamily="34" charset="0"/>
                <a:cs typeface="Arial" pitchFamily="34" charset="0"/>
              </a:rPr>
              <a:t>sons of your Father</a:t>
            </a:r>
            <a:r>
              <a:rPr lang="en-GB" sz="3200" dirty="0" smtClean="0">
                <a:latin typeface="Arial" pitchFamily="34" charset="0"/>
                <a:cs typeface="Arial" pitchFamily="34" charset="0"/>
              </a:rPr>
              <a:t> </a:t>
            </a:r>
            <a:r>
              <a:rPr lang="en-GB" sz="3200" b="1" dirty="0" smtClean="0">
                <a:latin typeface="Arial" pitchFamily="34" charset="0"/>
                <a:cs typeface="Arial" pitchFamily="34" charset="0"/>
              </a:rPr>
              <a:t>…</a:t>
            </a:r>
          </a:p>
          <a:p>
            <a:pPr algn="ctr"/>
            <a:r>
              <a:rPr lang="en-GB" sz="2400" dirty="0" smtClean="0">
                <a:latin typeface="Arial" pitchFamily="34" charset="0"/>
                <a:cs typeface="Arial" pitchFamily="34" charset="0"/>
              </a:rPr>
              <a:t>(Matthew 5:45)</a:t>
            </a:r>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448873" cy="478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0375" y="1196752"/>
            <a:ext cx="8144073" cy="923330"/>
          </a:xfrm>
          <a:prstGeom prst="rect">
            <a:avLst/>
          </a:prstGeom>
          <a:noFill/>
        </p:spPr>
        <p:txBody>
          <a:bodyPr wrap="square" rtlCol="0">
            <a:spAutoFit/>
          </a:bodyPr>
          <a:lstStyle/>
          <a:p>
            <a:pPr algn="ctr"/>
            <a:r>
              <a:rPr lang="en-GB" sz="5400" b="1" dirty="0" smtClean="0">
                <a:ln>
                  <a:solidFill>
                    <a:srgbClr val="0033CC"/>
                  </a:solidFill>
                </a:ln>
                <a:solidFill>
                  <a:schemeClr val="bg1"/>
                </a:solidFill>
                <a:effectLst>
                  <a:glow rad="228600">
                    <a:schemeClr val="accent1">
                      <a:satMod val="175000"/>
                      <a:alpha val="40000"/>
                    </a:schemeClr>
                  </a:glow>
                </a:effectLst>
                <a:latin typeface="Arial" pitchFamily="34" charset="0"/>
                <a:cs typeface="Arial" pitchFamily="34" charset="0"/>
              </a:rPr>
              <a:t>“heavenly Father-like”</a:t>
            </a:r>
          </a:p>
        </p:txBody>
      </p:sp>
    </p:spTree>
    <p:extLst>
      <p:ext uri="{BB962C8B-B14F-4D97-AF65-F5344CB8AC3E}">
        <p14:creationId xmlns:p14="http://schemas.microsoft.com/office/powerpoint/2010/main" val="261345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7"/>
            <a:ext cx="91439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rPr>
              <a:t>Greatness in the Kingdom!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endParaRPr>
          </a:p>
        </p:txBody>
      </p:sp>
      <p:sp>
        <p:nvSpPr>
          <p:cNvPr id="3" name="AutoShape 4" descr="http://i106.photobucket.com/albums/m260/needmedontu/Love_and_Hate_by_BaRo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1" y="5643245"/>
            <a:ext cx="9143998" cy="954107"/>
          </a:xfrm>
          <a:prstGeom prst="rect">
            <a:avLst/>
          </a:prstGeom>
          <a:noFill/>
        </p:spPr>
        <p:txBody>
          <a:bodyPr wrap="square" rtlCol="0">
            <a:spAutoFit/>
          </a:bodyPr>
          <a:lstStyle/>
          <a:p>
            <a:pPr algn="ctr"/>
            <a:r>
              <a:rPr lang="en-GB" sz="3200" b="1" dirty="0" smtClean="0">
                <a:latin typeface="Arial" pitchFamily="34" charset="0"/>
                <a:cs typeface="Arial" pitchFamily="34" charset="0"/>
              </a:rPr>
              <a:t>… </a:t>
            </a:r>
            <a:r>
              <a:rPr lang="en-GB" sz="3200" dirty="0" smtClean="0">
                <a:latin typeface="Arial" pitchFamily="34" charset="0"/>
                <a:cs typeface="Arial" pitchFamily="34" charset="0"/>
              </a:rPr>
              <a:t>so that you may be </a:t>
            </a:r>
            <a:r>
              <a:rPr lang="en-GB" sz="3200" b="1" dirty="0" smtClean="0">
                <a:latin typeface="Arial" pitchFamily="34" charset="0"/>
                <a:cs typeface="Arial" pitchFamily="34" charset="0"/>
              </a:rPr>
              <a:t>sons of your Father</a:t>
            </a:r>
            <a:r>
              <a:rPr lang="en-GB" sz="3200" dirty="0" smtClean="0">
                <a:latin typeface="Arial" pitchFamily="34" charset="0"/>
                <a:cs typeface="Arial" pitchFamily="34" charset="0"/>
              </a:rPr>
              <a:t> </a:t>
            </a:r>
            <a:r>
              <a:rPr lang="en-GB" sz="3200" b="1" dirty="0" smtClean="0">
                <a:latin typeface="Arial" pitchFamily="34" charset="0"/>
                <a:cs typeface="Arial" pitchFamily="34" charset="0"/>
              </a:rPr>
              <a:t>…</a:t>
            </a:r>
          </a:p>
          <a:p>
            <a:pPr algn="ctr"/>
            <a:r>
              <a:rPr lang="en-GB" sz="2400" dirty="0" smtClean="0">
                <a:latin typeface="Arial" pitchFamily="34" charset="0"/>
                <a:cs typeface="Arial" pitchFamily="34" charset="0"/>
              </a:rPr>
              <a:t>(Matthew 5:45)</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99" y="1412776"/>
            <a:ext cx="4205855"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16016" y="2132856"/>
            <a:ext cx="4320480" cy="584775"/>
          </a:xfrm>
          <a:prstGeom prst="rect">
            <a:avLst/>
          </a:prstGeom>
          <a:noFill/>
        </p:spPr>
        <p:txBody>
          <a:bodyPr wrap="square" rtlCol="0">
            <a:spAutoFit/>
          </a:bodyPr>
          <a:lstStyle/>
          <a:p>
            <a:r>
              <a:rPr lang="en-GB" sz="3200" b="1" dirty="0" smtClean="0">
                <a:solidFill>
                  <a:srgbClr val="C00000"/>
                </a:solidFill>
                <a:latin typeface="Arial" pitchFamily="34" charset="0"/>
                <a:cs typeface="Arial" pitchFamily="34" charset="0"/>
              </a:rPr>
              <a:t>♥</a:t>
            </a:r>
            <a:r>
              <a:rPr lang="en-GB" sz="3200" b="1" dirty="0" smtClean="0">
                <a:latin typeface="Arial" pitchFamily="34" charset="0"/>
                <a:cs typeface="Arial" pitchFamily="34" charset="0"/>
              </a:rPr>
              <a:t> Unprejudiced   </a:t>
            </a:r>
            <a:r>
              <a:rPr lang="en-GB" sz="2400" dirty="0" smtClean="0">
                <a:latin typeface="Arial" pitchFamily="34" charset="0"/>
                <a:cs typeface="Arial" pitchFamily="34" charset="0"/>
              </a:rPr>
              <a:t>(5:45)</a:t>
            </a:r>
            <a:endParaRPr lang="en-GB" sz="3200" dirty="0" smtClean="0">
              <a:latin typeface="Arial" pitchFamily="34" charset="0"/>
              <a:cs typeface="Arial" pitchFamily="34" charset="0"/>
            </a:endParaRPr>
          </a:p>
        </p:txBody>
      </p:sp>
      <p:sp>
        <p:nvSpPr>
          <p:cNvPr id="9" name="TextBox 8"/>
          <p:cNvSpPr txBox="1"/>
          <p:nvPr/>
        </p:nvSpPr>
        <p:spPr>
          <a:xfrm>
            <a:off x="4716016" y="4725144"/>
            <a:ext cx="4320480" cy="584775"/>
          </a:xfrm>
          <a:prstGeom prst="rect">
            <a:avLst/>
          </a:prstGeom>
          <a:noFill/>
        </p:spPr>
        <p:txBody>
          <a:bodyPr wrap="square" rtlCol="0">
            <a:spAutoFit/>
          </a:bodyPr>
          <a:lstStyle/>
          <a:p>
            <a:r>
              <a:rPr lang="en-GB" sz="3200" b="1" dirty="0" smtClean="0">
                <a:solidFill>
                  <a:srgbClr val="C00000"/>
                </a:solidFill>
                <a:latin typeface="Arial" pitchFamily="34" charset="0"/>
                <a:cs typeface="Arial" pitchFamily="34" charset="0"/>
              </a:rPr>
              <a:t>♥</a:t>
            </a:r>
            <a:r>
              <a:rPr lang="en-GB" sz="3200" b="1" dirty="0" smtClean="0">
                <a:latin typeface="Arial" pitchFamily="34" charset="0"/>
                <a:cs typeface="Arial" pitchFamily="34" charset="0"/>
              </a:rPr>
              <a:t> Unconditional  </a:t>
            </a:r>
            <a:r>
              <a:rPr lang="en-GB" sz="2400" dirty="0" smtClean="0">
                <a:latin typeface="Arial" pitchFamily="34" charset="0"/>
                <a:cs typeface="Arial" pitchFamily="34" charset="0"/>
              </a:rPr>
              <a:t>(5:46)</a:t>
            </a:r>
            <a:endParaRPr lang="en-GB" sz="3200" dirty="0" smtClean="0">
              <a:latin typeface="Arial" pitchFamily="34" charset="0"/>
              <a:cs typeface="Arial" pitchFamily="34" charset="0"/>
            </a:endParaRPr>
          </a:p>
        </p:txBody>
      </p:sp>
      <p:sp>
        <p:nvSpPr>
          <p:cNvPr id="10" name="TextBox 9"/>
          <p:cNvSpPr txBox="1"/>
          <p:nvPr/>
        </p:nvSpPr>
        <p:spPr>
          <a:xfrm>
            <a:off x="4716016" y="3861048"/>
            <a:ext cx="4320480" cy="584775"/>
          </a:xfrm>
          <a:prstGeom prst="rect">
            <a:avLst/>
          </a:prstGeom>
          <a:noFill/>
        </p:spPr>
        <p:txBody>
          <a:bodyPr wrap="square" rtlCol="0">
            <a:spAutoFit/>
          </a:bodyPr>
          <a:lstStyle/>
          <a:p>
            <a:r>
              <a:rPr lang="en-GB" sz="3200" b="1" dirty="0" smtClean="0">
                <a:solidFill>
                  <a:srgbClr val="C00000"/>
                </a:solidFill>
                <a:latin typeface="Arial" pitchFamily="34" charset="0"/>
                <a:cs typeface="Arial" pitchFamily="34" charset="0"/>
              </a:rPr>
              <a:t>♥</a:t>
            </a:r>
            <a:r>
              <a:rPr lang="en-GB" sz="3200" b="1" dirty="0" smtClean="0">
                <a:latin typeface="Arial" pitchFamily="34" charset="0"/>
                <a:cs typeface="Arial" pitchFamily="34" charset="0"/>
              </a:rPr>
              <a:t> Unlimited         </a:t>
            </a:r>
            <a:r>
              <a:rPr lang="en-GB" sz="2400" b="1" dirty="0" smtClean="0">
                <a:latin typeface="Arial" pitchFamily="34" charset="0"/>
                <a:cs typeface="Arial" pitchFamily="34" charset="0"/>
              </a:rPr>
              <a:t> </a:t>
            </a:r>
            <a:r>
              <a:rPr lang="en-GB" sz="2400" dirty="0" smtClean="0">
                <a:latin typeface="Arial" pitchFamily="34" charset="0"/>
                <a:cs typeface="Arial" pitchFamily="34" charset="0"/>
              </a:rPr>
              <a:t>(5:47)</a:t>
            </a:r>
            <a:endParaRPr lang="en-GB" sz="3200" dirty="0" smtClean="0">
              <a:latin typeface="Arial" pitchFamily="34" charset="0"/>
              <a:cs typeface="Arial" pitchFamily="34" charset="0"/>
            </a:endParaRPr>
          </a:p>
        </p:txBody>
      </p:sp>
      <p:sp>
        <p:nvSpPr>
          <p:cNvPr id="11" name="TextBox 10"/>
          <p:cNvSpPr txBox="1"/>
          <p:nvPr/>
        </p:nvSpPr>
        <p:spPr>
          <a:xfrm>
            <a:off x="4716016" y="2988241"/>
            <a:ext cx="4320480" cy="584775"/>
          </a:xfrm>
          <a:prstGeom prst="rect">
            <a:avLst/>
          </a:prstGeom>
          <a:noFill/>
        </p:spPr>
        <p:txBody>
          <a:bodyPr wrap="square" rtlCol="0">
            <a:spAutoFit/>
          </a:bodyPr>
          <a:lstStyle/>
          <a:p>
            <a:r>
              <a:rPr lang="en-GB" sz="3200" b="1" dirty="0" smtClean="0">
                <a:solidFill>
                  <a:srgbClr val="C00000"/>
                </a:solidFill>
                <a:latin typeface="Arial" pitchFamily="34" charset="0"/>
                <a:cs typeface="Arial" pitchFamily="34" charset="0"/>
              </a:rPr>
              <a:t>♥</a:t>
            </a:r>
            <a:r>
              <a:rPr lang="en-GB" sz="3200" b="1" dirty="0" smtClean="0">
                <a:latin typeface="Arial" pitchFamily="34" charset="0"/>
                <a:cs typeface="Arial" pitchFamily="34" charset="0"/>
              </a:rPr>
              <a:t> Unselfish </a:t>
            </a:r>
            <a:r>
              <a:rPr lang="en-GB" sz="1600" b="1" dirty="0" smtClean="0">
                <a:latin typeface="Arial" pitchFamily="34" charset="0"/>
                <a:cs typeface="Arial" pitchFamily="34" charset="0"/>
              </a:rPr>
              <a:t> </a:t>
            </a:r>
            <a:r>
              <a:rPr lang="en-GB" sz="3200" b="1" dirty="0" smtClean="0">
                <a:latin typeface="Arial" pitchFamily="34" charset="0"/>
                <a:cs typeface="Arial" pitchFamily="34" charset="0"/>
              </a:rPr>
              <a:t>        </a:t>
            </a:r>
            <a:r>
              <a:rPr lang="en-GB" sz="1600" b="1" dirty="0" smtClean="0">
                <a:latin typeface="Arial" pitchFamily="34" charset="0"/>
                <a:cs typeface="Arial" pitchFamily="34" charset="0"/>
              </a:rPr>
              <a:t> </a:t>
            </a:r>
            <a:r>
              <a:rPr lang="en-GB" sz="2400" dirty="0" smtClean="0">
                <a:latin typeface="Arial" pitchFamily="34" charset="0"/>
                <a:cs typeface="Arial" pitchFamily="34" charset="0"/>
              </a:rPr>
              <a:t>(5:45)</a:t>
            </a:r>
            <a:endParaRPr lang="en-GB" sz="3200" dirty="0" smtClean="0">
              <a:latin typeface="Arial" pitchFamily="34" charset="0"/>
              <a:cs typeface="Arial" pitchFamily="34" charset="0"/>
            </a:endParaRPr>
          </a:p>
        </p:txBody>
      </p:sp>
      <p:sp>
        <p:nvSpPr>
          <p:cNvPr id="5" name="TextBox 4"/>
          <p:cNvSpPr txBox="1"/>
          <p:nvPr/>
        </p:nvSpPr>
        <p:spPr>
          <a:xfrm>
            <a:off x="4716016" y="1268760"/>
            <a:ext cx="4427982" cy="615553"/>
          </a:xfrm>
          <a:prstGeom prst="rect">
            <a:avLst/>
          </a:prstGeom>
          <a:noFill/>
        </p:spPr>
        <p:txBody>
          <a:bodyPr wrap="square" rtlCol="0">
            <a:spAutoFit/>
          </a:bodyPr>
          <a:lstStyle/>
          <a:p>
            <a:r>
              <a:rPr lang="en-GB" sz="3400" b="1" dirty="0" smtClean="0">
                <a:ln>
                  <a:solidFill>
                    <a:srgbClr val="C00000"/>
                  </a:solidFill>
                </a:ln>
                <a:solidFill>
                  <a:srgbClr val="C00000"/>
                </a:solidFill>
                <a:latin typeface="Arial" pitchFamily="34" charset="0"/>
                <a:cs typeface="Arial" pitchFamily="34" charset="0"/>
              </a:rPr>
              <a:t>heavenly Father-like</a:t>
            </a:r>
          </a:p>
        </p:txBody>
      </p:sp>
    </p:spTree>
    <p:extLst>
      <p:ext uri="{BB962C8B-B14F-4D97-AF65-F5344CB8AC3E}">
        <p14:creationId xmlns:p14="http://schemas.microsoft.com/office/powerpoint/2010/main" val="40177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http://whybloom.com/podcast/wp-content/uploads/2010/04/1001_findingmeaning_mailer_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06" y="2296463"/>
            <a:ext cx="3820386" cy="25087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577"/>
            <a:ext cx="91439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rPr>
              <a:t>Greatness in the Kingdom!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endParaRPr>
          </a:p>
        </p:txBody>
      </p:sp>
      <p:sp>
        <p:nvSpPr>
          <p:cNvPr id="3" name="AutoShape 4" descr="http://i106.photobucket.com/albums/m260/needmedontu/Love_and_Hate_by_BaRo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0410">
            <a:off x="540735" y="1324675"/>
            <a:ext cx="3182761" cy="3053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descr="http://www.god4me.com/images/pictures/3/03108030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42599">
            <a:off x="893705" y="2492609"/>
            <a:ext cx="2449177" cy="37444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30612" y="2276872"/>
            <a:ext cx="5089855" cy="2985433"/>
          </a:xfrm>
          <a:prstGeom prst="rect">
            <a:avLst/>
          </a:prstGeom>
          <a:noFill/>
        </p:spPr>
        <p:txBody>
          <a:bodyPr wrap="none" lIns="91440" tIns="45720" rIns="91440" bIns="45720">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4800" b="1" cap="none" spc="50" dirty="0" smtClean="0">
                <a:ln w="11430">
                  <a:noFill/>
                </a:ln>
                <a:solidFill>
                  <a:srgbClr val="002060"/>
                </a:solidFill>
                <a:latin typeface="Arial" pitchFamily="34" charset="0"/>
                <a:cs typeface="Arial" pitchFamily="34" charset="0"/>
              </a:rPr>
              <a:t>Be perfect as </a:t>
            </a:r>
          </a:p>
          <a:p>
            <a:pPr algn="ctr"/>
            <a:r>
              <a:rPr lang="en-US" sz="4800" b="1" cap="none" spc="50" dirty="0" smtClean="0">
                <a:ln w="11430">
                  <a:noFill/>
                </a:ln>
                <a:solidFill>
                  <a:srgbClr val="002060"/>
                </a:solidFill>
                <a:latin typeface="Arial" pitchFamily="34" charset="0"/>
                <a:cs typeface="Arial" pitchFamily="34" charset="0"/>
              </a:rPr>
              <a:t>your heavenly </a:t>
            </a:r>
          </a:p>
          <a:p>
            <a:pPr algn="ctr"/>
            <a:r>
              <a:rPr lang="en-US" sz="4800" b="1" cap="none" spc="50" dirty="0" smtClean="0">
                <a:ln w="11430">
                  <a:noFill/>
                </a:ln>
                <a:solidFill>
                  <a:srgbClr val="002060"/>
                </a:solidFill>
                <a:latin typeface="Arial" pitchFamily="34" charset="0"/>
                <a:cs typeface="Arial" pitchFamily="34" charset="0"/>
              </a:rPr>
              <a:t>Father is perfect</a:t>
            </a:r>
          </a:p>
          <a:p>
            <a:pPr algn="ctr"/>
            <a:endParaRPr lang="en-US" sz="1100" spc="50" dirty="0" smtClean="0">
              <a:ln w="11430">
                <a:noFill/>
              </a:ln>
              <a:solidFill>
                <a:srgbClr val="002060"/>
              </a:solidFill>
              <a:latin typeface="Arial" pitchFamily="34" charset="0"/>
              <a:cs typeface="Arial" pitchFamily="34" charset="0"/>
            </a:endParaRPr>
          </a:p>
          <a:p>
            <a:pPr algn="ctr"/>
            <a:r>
              <a:rPr lang="en-US" sz="3200" spc="50" dirty="0" smtClean="0">
                <a:ln w="11430">
                  <a:noFill/>
                </a:ln>
                <a:solidFill>
                  <a:srgbClr val="002060"/>
                </a:solidFill>
                <a:latin typeface="Arial" pitchFamily="34" charset="0"/>
                <a:cs typeface="Arial" pitchFamily="34" charset="0"/>
              </a:rPr>
              <a:t>(Matt 5:48)</a:t>
            </a:r>
            <a:endParaRPr lang="en-US" sz="3200" cap="none" spc="50" dirty="0">
              <a:ln w="11430">
                <a:noFill/>
              </a:ln>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97728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91"/>
            <a:ext cx="9144000" cy="923330"/>
          </a:xfrm>
          <a:prstGeom prst="rect">
            <a:avLst/>
          </a:prstGeom>
          <a:noFill/>
        </p:spPr>
        <p:txBody>
          <a:bodyPr wrap="square" lIns="91440" tIns="45720" rIns="91440" bIns="45720">
            <a:spAutoFit/>
          </a:bodyPr>
          <a:lstStyle/>
          <a:p>
            <a:pPr algn="ctr"/>
            <a:r>
              <a:rPr lang="en-US" sz="5400" b="1" cap="none" spc="0" dirty="0" smtClean="0">
                <a:ln w="17780" cmpd="sng">
                  <a:noFill/>
                  <a:prstDash val="solid"/>
                  <a:miter lim="800000"/>
                </a:ln>
                <a:solidFill>
                  <a:srgbClr val="C00000"/>
                </a:solidFill>
                <a:latin typeface="Arial" pitchFamily="34" charset="0"/>
                <a:cs typeface="Arial" pitchFamily="34" charset="0"/>
              </a:rPr>
              <a:t>Greatness in the Kingdom</a:t>
            </a:r>
            <a:endParaRPr lang="en-US" sz="5400" b="1" cap="none" spc="0" dirty="0">
              <a:ln w="17780" cmpd="sng">
                <a:noFill/>
                <a:prstDash val="solid"/>
                <a:miter lim="800000"/>
              </a:ln>
              <a:solidFill>
                <a:srgbClr val="C00000"/>
              </a:solidFill>
              <a:latin typeface="Arial" pitchFamily="34" charset="0"/>
              <a:cs typeface="Arial" pitchFamily="34" charset="0"/>
            </a:endParaRPr>
          </a:p>
        </p:txBody>
      </p:sp>
      <p:sp>
        <p:nvSpPr>
          <p:cNvPr id="3" name="TextBox 2"/>
          <p:cNvSpPr txBox="1"/>
          <p:nvPr/>
        </p:nvSpPr>
        <p:spPr>
          <a:xfrm>
            <a:off x="0" y="5229200"/>
            <a:ext cx="9144000" cy="1508105"/>
          </a:xfrm>
          <a:prstGeom prst="rect">
            <a:avLst/>
          </a:prstGeom>
          <a:noFill/>
        </p:spPr>
        <p:txBody>
          <a:bodyPr wrap="square" rtlCol="0">
            <a:spAutoFit/>
          </a:bodyPr>
          <a:lstStyle/>
          <a:p>
            <a:pPr algn="ctr"/>
            <a:r>
              <a:rPr lang="en-GB" sz="3400" b="1" dirty="0" smtClean="0">
                <a:solidFill>
                  <a:srgbClr val="C00000"/>
                </a:solidFill>
                <a:latin typeface="Arial" pitchFamily="34" charset="0"/>
                <a:cs typeface="Arial" pitchFamily="34" charset="0"/>
              </a:rPr>
              <a:t>… unless your righteousness exceeds that of the Scribes and Pharisees …</a:t>
            </a:r>
          </a:p>
          <a:p>
            <a:pPr algn="ctr"/>
            <a:r>
              <a:rPr lang="en-GB" sz="2400" dirty="0" smtClean="0">
                <a:solidFill>
                  <a:srgbClr val="C00000"/>
                </a:solidFill>
                <a:latin typeface="Arial" pitchFamily="34" charset="0"/>
                <a:cs typeface="Arial" pitchFamily="34" charset="0"/>
              </a:rPr>
              <a:t>(Matt. 5:20)</a:t>
            </a:r>
            <a:endParaRPr lang="en-GB" sz="2400" dirty="0">
              <a:solidFill>
                <a:srgbClr val="C00000"/>
              </a:solidFill>
              <a:latin typeface="Arial" pitchFamily="34" charset="0"/>
              <a:cs typeface="Arial" pitchFamily="34" charset="0"/>
            </a:endParaRPr>
          </a:p>
        </p:txBody>
      </p:sp>
      <p:pic>
        <p:nvPicPr>
          <p:cNvPr id="19458" name="Picture 2" descr="http://www.clker.com/cliparts/n/Z/v/Y/y/e/ear-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42572"/>
            <a:ext cx="2088232" cy="298318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us.cdn1.123rf.com/168nwm/djdarkflower/djdarkflower1102/djdarkflower110200004/8785187-mouth-white-teeth-and-red-li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79" y="2142573"/>
            <a:ext cx="2663061" cy="2983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1209370"/>
            <a:ext cx="3744416" cy="1077218"/>
          </a:xfrm>
          <a:prstGeom prst="rect">
            <a:avLst/>
          </a:prstGeom>
          <a:noFill/>
        </p:spPr>
        <p:txBody>
          <a:bodyPr wrap="square" rtlCol="0">
            <a:spAutoFit/>
          </a:bodyPr>
          <a:lstStyle/>
          <a:p>
            <a:pPr algn="ctr"/>
            <a:r>
              <a:rPr lang="en-GB" sz="3200" b="1" dirty="0" smtClean="0">
                <a:solidFill>
                  <a:srgbClr val="C00000"/>
                </a:solidFill>
                <a:latin typeface="Arial" pitchFamily="34" charset="0"/>
                <a:cs typeface="Arial" pitchFamily="34" charset="0"/>
              </a:rPr>
              <a:t>… you have heard it was said…</a:t>
            </a:r>
            <a:endParaRPr lang="en-GB" sz="3200" b="1" dirty="0">
              <a:solidFill>
                <a:srgbClr val="C00000"/>
              </a:solidFill>
              <a:latin typeface="Arial" pitchFamily="34" charset="0"/>
              <a:cs typeface="Arial" pitchFamily="34" charset="0"/>
            </a:endParaRPr>
          </a:p>
        </p:txBody>
      </p:sp>
      <p:sp>
        <p:nvSpPr>
          <p:cNvPr id="17" name="TextBox 16"/>
          <p:cNvSpPr txBox="1"/>
          <p:nvPr/>
        </p:nvSpPr>
        <p:spPr>
          <a:xfrm>
            <a:off x="5364088" y="1196752"/>
            <a:ext cx="2884910" cy="1077218"/>
          </a:xfrm>
          <a:prstGeom prst="rect">
            <a:avLst/>
          </a:prstGeom>
          <a:noFill/>
        </p:spPr>
        <p:txBody>
          <a:bodyPr wrap="square" rtlCol="0">
            <a:spAutoFit/>
          </a:bodyPr>
          <a:lstStyle/>
          <a:p>
            <a:pPr algn="ctr"/>
            <a:r>
              <a:rPr lang="en-GB" sz="3200" b="1" dirty="0" smtClean="0">
                <a:solidFill>
                  <a:srgbClr val="C00000"/>
                </a:solidFill>
                <a:latin typeface="Arial" pitchFamily="34" charset="0"/>
                <a:cs typeface="Arial" pitchFamily="34" charset="0"/>
              </a:rPr>
              <a:t>… but I say </a:t>
            </a:r>
          </a:p>
          <a:p>
            <a:pPr algn="ctr"/>
            <a:r>
              <a:rPr lang="en-GB" sz="3200" b="1" dirty="0" smtClean="0">
                <a:solidFill>
                  <a:srgbClr val="C00000"/>
                </a:solidFill>
                <a:latin typeface="Arial" pitchFamily="34" charset="0"/>
                <a:cs typeface="Arial" pitchFamily="34" charset="0"/>
              </a:rPr>
              <a:t>to you …</a:t>
            </a:r>
            <a:endParaRPr lang="en-GB" sz="32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919513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ctoledo.files.wordpress.com/2011/05/holy-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41"/>
            <a:ext cx="3707904" cy="687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31840" y="0"/>
            <a:ext cx="6120680" cy="6647974"/>
          </a:xfrm>
          <a:prstGeom prst="rect">
            <a:avLst/>
          </a:prstGeom>
        </p:spPr>
        <p:txBody>
          <a:bodyPr wrap="square">
            <a:spAutoFit/>
          </a:bodyPr>
          <a:lstStyle/>
          <a:p>
            <a:r>
              <a:rPr lang="en-GB" sz="3200" b="1" dirty="0" smtClean="0">
                <a:latin typeface="Arial" pitchFamily="34" charset="0"/>
                <a:cs typeface="Arial" pitchFamily="34" charset="0"/>
              </a:rPr>
              <a:t>Matthew 5:43-48</a:t>
            </a:r>
          </a:p>
          <a:p>
            <a:r>
              <a:rPr lang="en-GB" sz="1000" b="1" dirty="0" smtClean="0">
                <a:latin typeface="Arial" pitchFamily="34" charset="0"/>
                <a:cs typeface="Arial" pitchFamily="34" charset="0"/>
              </a:rPr>
              <a:t> </a:t>
            </a:r>
            <a:r>
              <a:rPr lang="en-GB" sz="3200" dirty="0" smtClean="0">
                <a:latin typeface="Arial" pitchFamily="34" charset="0"/>
                <a:cs typeface="Arial" pitchFamily="34" charset="0"/>
              </a:rPr>
              <a:t/>
            </a:r>
            <a:br>
              <a:rPr lang="en-GB" sz="3200" dirty="0" smtClean="0">
                <a:latin typeface="Arial" pitchFamily="34" charset="0"/>
                <a:cs typeface="Arial" pitchFamily="34" charset="0"/>
              </a:rPr>
            </a:br>
            <a:r>
              <a:rPr lang="en-GB" sz="3200" baseline="30000" dirty="0" smtClean="0">
                <a:latin typeface="Arial" pitchFamily="34" charset="0"/>
                <a:cs typeface="Arial" pitchFamily="34" charset="0"/>
              </a:rPr>
              <a:t>43 </a:t>
            </a:r>
            <a:r>
              <a:rPr lang="en-GB" sz="3200" dirty="0" smtClean="0">
                <a:latin typeface="Arial" pitchFamily="34" charset="0"/>
                <a:cs typeface="Arial" pitchFamily="34" charset="0"/>
              </a:rPr>
              <a:t>"You have heard that it was said, 'You shall love your neighbour and hate your enemy.' </a:t>
            </a:r>
            <a:br>
              <a:rPr lang="en-GB" sz="3200" dirty="0" smtClean="0">
                <a:latin typeface="Arial" pitchFamily="34" charset="0"/>
                <a:cs typeface="Arial" pitchFamily="34" charset="0"/>
              </a:rPr>
            </a:br>
            <a:r>
              <a:rPr lang="en-GB" sz="3200" baseline="30000" dirty="0" smtClean="0">
                <a:latin typeface="Arial" pitchFamily="34" charset="0"/>
                <a:cs typeface="Arial" pitchFamily="34" charset="0"/>
              </a:rPr>
              <a:t>44 </a:t>
            </a:r>
            <a:r>
              <a:rPr lang="en-GB" sz="3200" dirty="0" smtClean="0">
                <a:latin typeface="Arial" pitchFamily="34" charset="0"/>
                <a:cs typeface="Arial" pitchFamily="34" charset="0"/>
              </a:rPr>
              <a:t>But I say to you, Love your enemies and pray for those who persecute you, </a:t>
            </a:r>
            <a:br>
              <a:rPr lang="en-GB" sz="3200" dirty="0" smtClean="0">
                <a:latin typeface="Arial" pitchFamily="34" charset="0"/>
                <a:cs typeface="Arial" pitchFamily="34" charset="0"/>
              </a:rPr>
            </a:br>
            <a:r>
              <a:rPr lang="en-GB" sz="3200" baseline="30000" dirty="0" smtClean="0">
                <a:latin typeface="Arial" pitchFamily="34" charset="0"/>
                <a:cs typeface="Arial" pitchFamily="34" charset="0"/>
              </a:rPr>
              <a:t>45 </a:t>
            </a:r>
            <a:r>
              <a:rPr lang="en-GB" sz="3200" dirty="0" smtClean="0">
                <a:latin typeface="Arial" pitchFamily="34" charset="0"/>
                <a:cs typeface="Arial" pitchFamily="34" charset="0"/>
              </a:rPr>
              <a:t>so that you may be sons of your Father who is in heaven. For he makes his sun rise on the evil and on the good, and sends rain on the just and on the unjust. </a:t>
            </a:r>
            <a:endParaRPr lang="en-GB" sz="3200" dirty="0">
              <a:latin typeface="Arial" pitchFamily="34" charset="0"/>
              <a:cs typeface="Arial" pitchFamily="34" charset="0"/>
            </a:endParaRPr>
          </a:p>
        </p:txBody>
      </p:sp>
    </p:spTree>
    <p:extLst>
      <p:ext uri="{BB962C8B-B14F-4D97-AF65-F5344CB8AC3E}">
        <p14:creationId xmlns:p14="http://schemas.microsoft.com/office/powerpoint/2010/main" val="127966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ctoledo.files.wordpress.com/2011/05/holy-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41"/>
            <a:ext cx="3707904" cy="687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31840" y="0"/>
            <a:ext cx="6012160" cy="5970865"/>
          </a:xfrm>
          <a:prstGeom prst="rect">
            <a:avLst/>
          </a:prstGeom>
        </p:spPr>
        <p:txBody>
          <a:bodyPr wrap="square">
            <a:spAutoFit/>
          </a:bodyPr>
          <a:lstStyle/>
          <a:p>
            <a:r>
              <a:rPr lang="en-GB" sz="3100" b="1" dirty="0" smtClean="0">
                <a:latin typeface="Arial" pitchFamily="34" charset="0"/>
                <a:cs typeface="Arial" pitchFamily="34" charset="0"/>
              </a:rPr>
              <a:t>Matthew 5:43-48</a:t>
            </a:r>
          </a:p>
          <a:p>
            <a:r>
              <a:rPr lang="en-GB" sz="1000" b="1" dirty="0" smtClean="0">
                <a:latin typeface="Arial" pitchFamily="34" charset="0"/>
                <a:cs typeface="Arial" pitchFamily="34" charset="0"/>
              </a:rPr>
              <a:t> </a:t>
            </a:r>
            <a:r>
              <a:rPr lang="en-GB" sz="3100" dirty="0" smtClean="0">
                <a:latin typeface="Arial" pitchFamily="34" charset="0"/>
                <a:cs typeface="Arial" pitchFamily="34" charset="0"/>
              </a:rPr>
              <a:t/>
            </a:r>
            <a:br>
              <a:rPr lang="en-GB" sz="3100" dirty="0" smtClean="0">
                <a:latin typeface="Arial" pitchFamily="34" charset="0"/>
                <a:cs typeface="Arial" pitchFamily="34" charset="0"/>
              </a:rPr>
            </a:br>
            <a:r>
              <a:rPr lang="en-GB" sz="3100" baseline="30000" dirty="0" smtClean="0">
                <a:latin typeface="Arial" pitchFamily="34" charset="0"/>
                <a:cs typeface="Arial" pitchFamily="34" charset="0"/>
              </a:rPr>
              <a:t>46 </a:t>
            </a:r>
            <a:r>
              <a:rPr lang="en-GB" sz="3100" dirty="0" smtClean="0">
                <a:latin typeface="Arial" pitchFamily="34" charset="0"/>
                <a:cs typeface="Arial" pitchFamily="34" charset="0"/>
              </a:rPr>
              <a:t>For if you love those who love you, what reward do you have? Do not even the tax collectors do the same? </a:t>
            </a:r>
            <a:br>
              <a:rPr lang="en-GB" sz="3100" dirty="0" smtClean="0">
                <a:latin typeface="Arial" pitchFamily="34" charset="0"/>
                <a:cs typeface="Arial" pitchFamily="34" charset="0"/>
              </a:rPr>
            </a:br>
            <a:r>
              <a:rPr lang="en-GB" sz="3100" baseline="30000" dirty="0" smtClean="0">
                <a:latin typeface="Arial" pitchFamily="34" charset="0"/>
                <a:cs typeface="Arial" pitchFamily="34" charset="0"/>
              </a:rPr>
              <a:t>47 </a:t>
            </a:r>
            <a:r>
              <a:rPr lang="en-GB" sz="3100" dirty="0" smtClean="0">
                <a:latin typeface="Arial" pitchFamily="34" charset="0"/>
                <a:cs typeface="Arial" pitchFamily="34" charset="0"/>
              </a:rPr>
              <a:t>And if you greet only your brothers, what more are you doing than others? Do not even the Gentiles do the same? </a:t>
            </a:r>
            <a:br>
              <a:rPr lang="en-GB" sz="3100" dirty="0" smtClean="0">
                <a:latin typeface="Arial" pitchFamily="34" charset="0"/>
                <a:cs typeface="Arial" pitchFamily="34" charset="0"/>
              </a:rPr>
            </a:br>
            <a:r>
              <a:rPr lang="en-GB" sz="3100" baseline="30000" dirty="0" smtClean="0">
                <a:latin typeface="Arial" pitchFamily="34" charset="0"/>
                <a:cs typeface="Arial" pitchFamily="34" charset="0"/>
              </a:rPr>
              <a:t>48 </a:t>
            </a:r>
            <a:r>
              <a:rPr lang="en-GB" sz="3100" dirty="0" smtClean="0">
                <a:latin typeface="Arial" pitchFamily="34" charset="0"/>
                <a:cs typeface="Arial" pitchFamily="34" charset="0"/>
              </a:rPr>
              <a:t>You therefore must be perfect, as your heavenly Father is perfect. </a:t>
            </a:r>
            <a:endParaRPr lang="en-GB" sz="3100" dirty="0">
              <a:latin typeface="Arial" pitchFamily="34" charset="0"/>
              <a:cs typeface="Arial" pitchFamily="34" charset="0"/>
            </a:endParaRPr>
          </a:p>
        </p:txBody>
      </p:sp>
    </p:spTree>
    <p:extLst>
      <p:ext uri="{BB962C8B-B14F-4D97-AF65-F5344CB8AC3E}">
        <p14:creationId xmlns:p14="http://schemas.microsoft.com/office/powerpoint/2010/main" val="2126720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7"/>
            <a:ext cx="91439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810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rPr>
              <a:t>Greatness in the Kingdom!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endParaRPr>
          </a:p>
        </p:txBody>
      </p:sp>
      <p:sp>
        <p:nvSpPr>
          <p:cNvPr id="3" name="AutoShape 4" descr="http://i106.photobucket.com/albums/m260/needmedontu/Love_and_Hate_by_BaRo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http://funnyfacebookpictures.net/wp-content/uploads/2012/01/loveandha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1" y="1052736"/>
            <a:ext cx="6624736" cy="44137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2016415" y="3407281"/>
            <a:ext cx="5272137" cy="615553"/>
          </a:xfrm>
          <a:prstGeom prst="rect">
            <a:avLst/>
          </a:prstGeom>
          <a:noFill/>
        </p:spPr>
        <p:txBody>
          <a:bodyPr wrap="square" rtlCol="0">
            <a:spAutoFit/>
          </a:bodyPr>
          <a:lstStyle/>
          <a:p>
            <a:pPr algn="r"/>
            <a:r>
              <a:rPr lang="en-GB" sz="3400" b="1" dirty="0" smtClean="0">
                <a:solidFill>
                  <a:srgbClr val="FF0000"/>
                </a:solidFill>
                <a:latin typeface="Arial" pitchFamily="34" charset="0"/>
                <a:cs typeface="Arial" pitchFamily="34" charset="0"/>
              </a:rPr>
              <a:t>Love</a:t>
            </a:r>
            <a:r>
              <a:rPr lang="en-GB" sz="3400" b="1" dirty="0" smtClean="0">
                <a:latin typeface="Arial" pitchFamily="34" charset="0"/>
                <a:cs typeface="Arial" pitchFamily="34" charset="0"/>
              </a:rPr>
              <a:t> your neighbour</a:t>
            </a:r>
          </a:p>
        </p:txBody>
      </p:sp>
      <p:sp>
        <p:nvSpPr>
          <p:cNvPr id="9" name="TextBox 8"/>
          <p:cNvSpPr txBox="1"/>
          <p:nvPr/>
        </p:nvSpPr>
        <p:spPr>
          <a:xfrm rot="5400000">
            <a:off x="5876627" y="3381028"/>
            <a:ext cx="5272137" cy="615553"/>
          </a:xfrm>
          <a:prstGeom prst="rect">
            <a:avLst/>
          </a:prstGeom>
          <a:noFill/>
        </p:spPr>
        <p:txBody>
          <a:bodyPr wrap="square" rtlCol="0">
            <a:spAutoFit/>
          </a:bodyPr>
          <a:lstStyle/>
          <a:p>
            <a:r>
              <a:rPr lang="en-GB" sz="3400" b="1" dirty="0" smtClean="0">
                <a:solidFill>
                  <a:srgbClr val="FF0000"/>
                </a:solidFill>
                <a:latin typeface="Arial" pitchFamily="34" charset="0"/>
                <a:cs typeface="Arial" pitchFamily="34" charset="0"/>
              </a:rPr>
              <a:t>and </a:t>
            </a:r>
            <a:r>
              <a:rPr lang="en-GB" sz="3400" b="1" dirty="0" smtClean="0">
                <a:latin typeface="Arial" pitchFamily="34" charset="0"/>
                <a:cs typeface="Arial" pitchFamily="34" charset="0"/>
              </a:rPr>
              <a:t>hate</a:t>
            </a:r>
            <a:r>
              <a:rPr lang="en-GB" sz="3400" b="1" dirty="0" smtClean="0">
                <a:solidFill>
                  <a:srgbClr val="FF0000"/>
                </a:solidFill>
                <a:latin typeface="Arial" pitchFamily="34" charset="0"/>
                <a:cs typeface="Arial" pitchFamily="34" charset="0"/>
              </a:rPr>
              <a:t> your enemy</a:t>
            </a:r>
          </a:p>
        </p:txBody>
      </p:sp>
      <p:sp>
        <p:nvSpPr>
          <p:cNvPr id="5" name="TextBox 4"/>
          <p:cNvSpPr txBox="1"/>
          <p:nvPr/>
        </p:nvSpPr>
        <p:spPr>
          <a:xfrm>
            <a:off x="1187622" y="5661248"/>
            <a:ext cx="6768753" cy="954107"/>
          </a:xfrm>
          <a:prstGeom prst="rect">
            <a:avLst/>
          </a:prstGeom>
          <a:noFill/>
        </p:spPr>
        <p:txBody>
          <a:bodyPr wrap="square" rtlCol="0">
            <a:spAutoFit/>
          </a:bodyPr>
          <a:lstStyle/>
          <a:p>
            <a:pPr algn="ctr"/>
            <a:r>
              <a:rPr lang="en-GB" sz="3200" b="1" dirty="0" smtClean="0">
                <a:latin typeface="Arial" pitchFamily="34" charset="0"/>
                <a:cs typeface="Arial" pitchFamily="34" charset="0"/>
              </a:rPr>
              <a:t>You have heard that it was said …</a:t>
            </a:r>
          </a:p>
          <a:p>
            <a:pPr algn="ctr"/>
            <a:r>
              <a:rPr lang="en-GB" sz="2400" b="1" dirty="0" smtClean="0">
                <a:solidFill>
                  <a:schemeClr val="bg1">
                    <a:lumMod val="50000"/>
                  </a:schemeClr>
                </a:solidFill>
                <a:latin typeface="Arial" pitchFamily="34" charset="0"/>
                <a:cs typeface="Arial" pitchFamily="34" charset="0"/>
              </a:rPr>
              <a:t>(Matt 5:43)</a:t>
            </a:r>
          </a:p>
        </p:txBody>
      </p:sp>
    </p:spTree>
    <p:extLst>
      <p:ext uri="{BB962C8B-B14F-4D97-AF65-F5344CB8AC3E}">
        <p14:creationId xmlns:p14="http://schemas.microsoft.com/office/powerpoint/2010/main" val="213531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yaus-soft.com/stand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430" y="836712"/>
            <a:ext cx="6639135" cy="47414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577"/>
            <a:ext cx="91439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rPr>
              <a:t>Greatness in the Kingdom!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endParaRPr>
          </a:p>
        </p:txBody>
      </p:sp>
      <p:sp>
        <p:nvSpPr>
          <p:cNvPr id="3" name="AutoShape 4" descr="http://i106.photobucket.com/albums/m260/needmedontu/Love_and_Hate_by_BaRo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rot="16200000">
            <a:off x="-2016415" y="3407281"/>
            <a:ext cx="5272137" cy="615553"/>
          </a:xfrm>
          <a:prstGeom prst="rect">
            <a:avLst/>
          </a:prstGeom>
          <a:noFill/>
        </p:spPr>
        <p:txBody>
          <a:bodyPr wrap="square" rtlCol="0">
            <a:spAutoFit/>
          </a:bodyPr>
          <a:lstStyle/>
          <a:p>
            <a:pPr algn="r"/>
            <a:r>
              <a:rPr lang="en-GB" sz="3400" b="1" dirty="0" smtClean="0">
                <a:solidFill>
                  <a:schemeClr val="bg1">
                    <a:lumMod val="65000"/>
                  </a:schemeClr>
                </a:solidFill>
                <a:latin typeface="Arial" pitchFamily="34" charset="0"/>
                <a:cs typeface="Arial" pitchFamily="34" charset="0"/>
              </a:rPr>
              <a:t>Love your </a:t>
            </a:r>
            <a:r>
              <a:rPr lang="en-GB" sz="3400" b="1" dirty="0" smtClean="0">
                <a:latin typeface="Arial" pitchFamily="34" charset="0"/>
                <a:cs typeface="Arial" pitchFamily="34" charset="0"/>
              </a:rPr>
              <a:t>neighbour</a:t>
            </a:r>
          </a:p>
        </p:txBody>
      </p:sp>
      <p:sp>
        <p:nvSpPr>
          <p:cNvPr id="9" name="TextBox 8"/>
          <p:cNvSpPr txBox="1"/>
          <p:nvPr/>
        </p:nvSpPr>
        <p:spPr>
          <a:xfrm rot="5400000">
            <a:off x="5876627" y="3381028"/>
            <a:ext cx="5272137" cy="615553"/>
          </a:xfrm>
          <a:prstGeom prst="rect">
            <a:avLst/>
          </a:prstGeom>
          <a:noFill/>
        </p:spPr>
        <p:txBody>
          <a:bodyPr wrap="square" rtlCol="0">
            <a:spAutoFit/>
          </a:bodyPr>
          <a:lstStyle/>
          <a:p>
            <a:r>
              <a:rPr lang="en-GB" sz="3400" b="1" dirty="0" smtClean="0">
                <a:solidFill>
                  <a:schemeClr val="bg1">
                    <a:lumMod val="65000"/>
                  </a:schemeClr>
                </a:solidFill>
                <a:latin typeface="Arial" pitchFamily="34" charset="0"/>
                <a:cs typeface="Arial" pitchFamily="34" charset="0"/>
              </a:rPr>
              <a:t>and hate your </a:t>
            </a:r>
            <a:r>
              <a:rPr lang="en-GB" sz="3400" b="1" dirty="0" smtClean="0">
                <a:solidFill>
                  <a:srgbClr val="FF0000"/>
                </a:solidFill>
                <a:latin typeface="Arial" pitchFamily="34" charset="0"/>
                <a:cs typeface="Arial" pitchFamily="34" charset="0"/>
              </a:rPr>
              <a:t>enemy</a:t>
            </a:r>
          </a:p>
        </p:txBody>
      </p:sp>
      <p:sp>
        <p:nvSpPr>
          <p:cNvPr id="5" name="TextBox 4"/>
          <p:cNvSpPr txBox="1"/>
          <p:nvPr/>
        </p:nvSpPr>
        <p:spPr>
          <a:xfrm>
            <a:off x="1187622" y="5661248"/>
            <a:ext cx="6768753" cy="954107"/>
          </a:xfrm>
          <a:prstGeom prst="rect">
            <a:avLst/>
          </a:prstGeom>
          <a:noFill/>
        </p:spPr>
        <p:txBody>
          <a:bodyPr wrap="square" rtlCol="0">
            <a:spAutoFit/>
          </a:bodyPr>
          <a:lstStyle/>
          <a:p>
            <a:pPr algn="ctr"/>
            <a:r>
              <a:rPr lang="en-GB" sz="3200" b="1" dirty="0" smtClean="0">
                <a:latin typeface="Arial" pitchFamily="34" charset="0"/>
                <a:cs typeface="Arial" pitchFamily="34" charset="0"/>
              </a:rPr>
              <a:t>You have heard that it was said …</a:t>
            </a:r>
          </a:p>
          <a:p>
            <a:pPr algn="ctr"/>
            <a:r>
              <a:rPr lang="en-GB" sz="2400" b="1" dirty="0" smtClean="0">
                <a:solidFill>
                  <a:schemeClr val="bg1">
                    <a:lumMod val="50000"/>
                  </a:schemeClr>
                </a:solidFill>
                <a:latin typeface="Arial" pitchFamily="34" charset="0"/>
                <a:cs typeface="Arial" pitchFamily="34" charset="0"/>
              </a:rPr>
              <a:t>(Matt 5:43)</a:t>
            </a:r>
          </a:p>
        </p:txBody>
      </p:sp>
    </p:spTree>
    <p:extLst>
      <p:ext uri="{BB962C8B-B14F-4D97-AF65-F5344CB8AC3E}">
        <p14:creationId xmlns:p14="http://schemas.microsoft.com/office/powerpoint/2010/main" val="1695017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7"/>
            <a:ext cx="91439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rPr>
              <a:t>Greatness in the Kingdom!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endParaRPr>
          </a:p>
        </p:txBody>
      </p:sp>
      <p:sp>
        <p:nvSpPr>
          <p:cNvPr id="3" name="AutoShape 4" descr="http://i106.photobucket.com/albums/m260/needmedontu/Love_and_Hate_by_BaRo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8" name="Picture 2" descr="http://bowdenblog.files.wordpress.com/2011/08/samari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66646"/>
            <a:ext cx="5272137" cy="47386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23655" y="2918554"/>
            <a:ext cx="3620344" cy="1446550"/>
          </a:xfrm>
          <a:prstGeom prst="rect">
            <a:avLst/>
          </a:prstGeom>
          <a:noFill/>
        </p:spPr>
        <p:txBody>
          <a:bodyPr wrap="square" rtlCol="0">
            <a:spAutoFit/>
          </a:bodyPr>
          <a:lstStyle/>
          <a:p>
            <a:pPr algn="ctr"/>
            <a:r>
              <a:rPr lang="en-GB" sz="3200" b="1" dirty="0" smtClean="0">
                <a:solidFill>
                  <a:srgbClr val="CC3300"/>
                </a:solidFill>
                <a:latin typeface="Arial" pitchFamily="34" charset="0"/>
                <a:cs typeface="Arial" pitchFamily="34" charset="0"/>
              </a:rPr>
              <a:t>… and who is my neighbour?</a:t>
            </a:r>
          </a:p>
          <a:p>
            <a:pPr algn="ctr"/>
            <a:r>
              <a:rPr lang="en-GB" sz="2400" dirty="0" smtClean="0">
                <a:solidFill>
                  <a:srgbClr val="CC3300"/>
                </a:solidFill>
                <a:latin typeface="Arial" pitchFamily="34" charset="0"/>
                <a:cs typeface="Arial" pitchFamily="34" charset="0"/>
              </a:rPr>
              <a:t>(Luke 10:29)</a:t>
            </a:r>
          </a:p>
        </p:txBody>
      </p:sp>
      <p:sp>
        <p:nvSpPr>
          <p:cNvPr id="7" name="TextBox 6"/>
          <p:cNvSpPr txBox="1"/>
          <p:nvPr/>
        </p:nvSpPr>
        <p:spPr>
          <a:xfrm>
            <a:off x="5523657" y="908720"/>
            <a:ext cx="3620344" cy="1938992"/>
          </a:xfrm>
          <a:prstGeom prst="rect">
            <a:avLst/>
          </a:prstGeom>
          <a:noFill/>
        </p:spPr>
        <p:txBody>
          <a:bodyPr wrap="square" rtlCol="0">
            <a:spAutoFit/>
          </a:bodyPr>
          <a:lstStyle/>
          <a:p>
            <a:pPr algn="ctr"/>
            <a:r>
              <a:rPr lang="en-GB" sz="3200" b="1" dirty="0" smtClean="0">
                <a:latin typeface="Arial" pitchFamily="34" charset="0"/>
                <a:cs typeface="Arial" pitchFamily="34" charset="0"/>
              </a:rPr>
              <a:t>… love your neighbour as yourself.  </a:t>
            </a:r>
          </a:p>
          <a:p>
            <a:pPr algn="ctr"/>
            <a:r>
              <a:rPr lang="en-GB" sz="2400" dirty="0" smtClean="0">
                <a:latin typeface="Arial" pitchFamily="34" charset="0"/>
                <a:cs typeface="Arial" pitchFamily="34" charset="0"/>
              </a:rPr>
              <a:t>(Luke 10:27)</a:t>
            </a:r>
          </a:p>
        </p:txBody>
      </p:sp>
      <p:sp>
        <p:nvSpPr>
          <p:cNvPr id="11" name="TextBox 10"/>
          <p:cNvSpPr txBox="1"/>
          <p:nvPr/>
        </p:nvSpPr>
        <p:spPr>
          <a:xfrm>
            <a:off x="5523657" y="4437112"/>
            <a:ext cx="3620343" cy="1446550"/>
          </a:xfrm>
          <a:prstGeom prst="rect">
            <a:avLst/>
          </a:prstGeom>
          <a:noFill/>
        </p:spPr>
        <p:txBody>
          <a:bodyPr wrap="square" rtlCol="0">
            <a:spAutoFit/>
          </a:bodyPr>
          <a:lstStyle/>
          <a:p>
            <a:pPr algn="ctr"/>
            <a:r>
              <a:rPr lang="en-GB" sz="3200" b="1" dirty="0" smtClean="0">
                <a:solidFill>
                  <a:schemeClr val="accent1">
                    <a:lumMod val="75000"/>
                  </a:schemeClr>
                </a:solidFill>
                <a:latin typeface="Arial" pitchFamily="34" charset="0"/>
                <a:cs typeface="Arial" pitchFamily="34" charset="0"/>
              </a:rPr>
              <a:t>… the despised Samaritan!</a:t>
            </a:r>
          </a:p>
          <a:p>
            <a:pPr algn="ctr"/>
            <a:r>
              <a:rPr lang="en-GB" sz="2400" dirty="0" smtClean="0">
                <a:solidFill>
                  <a:schemeClr val="accent1">
                    <a:lumMod val="75000"/>
                  </a:schemeClr>
                </a:solidFill>
                <a:latin typeface="Arial" pitchFamily="34" charset="0"/>
                <a:cs typeface="Arial" pitchFamily="34" charset="0"/>
              </a:rPr>
              <a:t>(Luke 10:33)</a:t>
            </a:r>
          </a:p>
        </p:txBody>
      </p:sp>
      <p:sp>
        <p:nvSpPr>
          <p:cNvPr id="8" name="TextBox 7"/>
          <p:cNvSpPr txBox="1"/>
          <p:nvPr/>
        </p:nvSpPr>
        <p:spPr>
          <a:xfrm>
            <a:off x="0" y="6021288"/>
            <a:ext cx="9144000" cy="738664"/>
          </a:xfrm>
          <a:prstGeom prst="rect">
            <a:avLst/>
          </a:prstGeom>
          <a:noFill/>
        </p:spPr>
        <p:txBody>
          <a:bodyPr wrap="square" rtlCol="0">
            <a:spAutoFit/>
          </a:bodyPr>
          <a:lstStyle/>
          <a:p>
            <a:pPr algn="ctr"/>
            <a:r>
              <a:rPr lang="en-GB" sz="4200" b="1" dirty="0" smtClean="0">
                <a:latin typeface="Arial" pitchFamily="34" charset="0"/>
                <a:cs typeface="Arial" pitchFamily="34" charset="0"/>
              </a:rPr>
              <a:t>The Parable of the Good Samaritan</a:t>
            </a:r>
          </a:p>
        </p:txBody>
      </p:sp>
    </p:spTree>
    <p:extLst>
      <p:ext uri="{BB962C8B-B14F-4D97-AF65-F5344CB8AC3E}">
        <p14:creationId xmlns:p14="http://schemas.microsoft.com/office/powerpoint/2010/main" val="253261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3.bp.blogspot.com/-UN21ikovtSY/TuTLDHSTUoI/AAAAAAAACFc/tyOowAAcQes/s1600/love-your-enem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78714"/>
            <a:ext cx="8232830" cy="61746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577"/>
            <a:ext cx="91439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rPr>
              <a:t>Greatness in the Kingdom!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endParaRPr>
          </a:p>
        </p:txBody>
      </p:sp>
      <p:sp>
        <p:nvSpPr>
          <p:cNvPr id="3" name="AutoShape 4" descr="http://i106.photobucket.com/albums/m260/needmedontu/Love_and_Hate_by_BaRo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1640662" y="5643245"/>
            <a:ext cx="5955674" cy="954107"/>
          </a:xfrm>
          <a:prstGeom prst="rect">
            <a:avLst/>
          </a:prstGeom>
          <a:noFill/>
        </p:spPr>
        <p:txBody>
          <a:bodyPr wrap="square" rtlCol="0">
            <a:spAutoFit/>
          </a:bodyPr>
          <a:lstStyle/>
          <a:p>
            <a:pPr algn="ctr"/>
            <a:r>
              <a:rPr lang="en-GB" sz="3200" b="1" dirty="0" smtClean="0">
                <a:solidFill>
                  <a:srgbClr val="0033CC"/>
                </a:solidFill>
                <a:latin typeface="Arial" pitchFamily="34" charset="0"/>
                <a:cs typeface="Arial" pitchFamily="34" charset="0"/>
              </a:rPr>
              <a:t>… but I say to you …</a:t>
            </a:r>
          </a:p>
          <a:p>
            <a:pPr algn="ctr"/>
            <a:r>
              <a:rPr lang="en-GB" sz="2400" dirty="0" smtClean="0">
                <a:solidFill>
                  <a:srgbClr val="0033CC"/>
                </a:solidFill>
                <a:latin typeface="Arial" pitchFamily="34" charset="0"/>
                <a:cs typeface="Arial" pitchFamily="34" charset="0"/>
              </a:rPr>
              <a:t>(Matthew 5:44)</a:t>
            </a:r>
          </a:p>
        </p:txBody>
      </p:sp>
    </p:spTree>
    <p:extLst>
      <p:ext uri="{BB962C8B-B14F-4D97-AF65-F5344CB8AC3E}">
        <p14:creationId xmlns:p14="http://schemas.microsoft.com/office/powerpoint/2010/main" val="1864802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7"/>
            <a:ext cx="91439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rPr>
              <a:t>Greatness in the Kingdom!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pitchFamily="34" charset="0"/>
              <a:cs typeface="Arial" pitchFamily="34" charset="0"/>
            </a:endParaRPr>
          </a:p>
        </p:txBody>
      </p:sp>
      <p:sp>
        <p:nvSpPr>
          <p:cNvPr id="3" name="AutoShape 4" descr="http://i106.photobucket.com/albums/m260/needmedontu/Love_and_Hate_by_BaRo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1" y="5643245"/>
            <a:ext cx="9143998" cy="954107"/>
          </a:xfrm>
          <a:prstGeom prst="rect">
            <a:avLst/>
          </a:prstGeom>
          <a:noFill/>
        </p:spPr>
        <p:txBody>
          <a:bodyPr wrap="square" rtlCol="0">
            <a:spAutoFit/>
          </a:bodyPr>
          <a:lstStyle/>
          <a:p>
            <a:pPr algn="ctr"/>
            <a:r>
              <a:rPr lang="en-GB" sz="3200" b="1" dirty="0" smtClean="0">
                <a:solidFill>
                  <a:srgbClr val="0033CC"/>
                </a:solidFill>
                <a:latin typeface="Arial" pitchFamily="34" charset="0"/>
                <a:cs typeface="Arial" pitchFamily="34" charset="0"/>
              </a:rPr>
              <a:t>… but I say to you, </a:t>
            </a:r>
            <a:r>
              <a:rPr lang="en-GB" sz="3200" b="1" dirty="0" smtClean="0">
                <a:solidFill>
                  <a:srgbClr val="CC3300"/>
                </a:solidFill>
                <a:latin typeface="Arial" pitchFamily="34" charset="0"/>
                <a:cs typeface="Arial" pitchFamily="34" charset="0"/>
              </a:rPr>
              <a:t>love your enemies </a:t>
            </a:r>
            <a:r>
              <a:rPr lang="en-GB" sz="3200" b="1" dirty="0" smtClean="0">
                <a:solidFill>
                  <a:srgbClr val="0033CC"/>
                </a:solidFill>
                <a:latin typeface="Arial" pitchFamily="34" charset="0"/>
                <a:cs typeface="Arial" pitchFamily="34" charset="0"/>
              </a:rPr>
              <a:t>…</a:t>
            </a:r>
          </a:p>
          <a:p>
            <a:pPr algn="ctr"/>
            <a:r>
              <a:rPr lang="en-GB" sz="2400" dirty="0" smtClean="0">
                <a:solidFill>
                  <a:srgbClr val="0033CC"/>
                </a:solidFill>
                <a:latin typeface="Arial" pitchFamily="34" charset="0"/>
                <a:cs typeface="Arial" pitchFamily="34" charset="0"/>
              </a:rPr>
              <a:t>(Matthew 5:44)</a:t>
            </a:r>
          </a:p>
        </p:txBody>
      </p:sp>
      <p:pic>
        <p:nvPicPr>
          <p:cNvPr id="5124" name="Picture 4" descr="http://pathawayhomes.com/image_store/uploads/3/5/8/2/3/ar129687039328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43" y="953919"/>
            <a:ext cx="4779337" cy="47793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6096" y="1412776"/>
            <a:ext cx="2952328" cy="1077218"/>
          </a:xfrm>
          <a:prstGeom prst="rect">
            <a:avLst/>
          </a:prstGeom>
          <a:noFill/>
        </p:spPr>
        <p:txBody>
          <a:bodyPr wrap="square" rtlCol="0">
            <a:spAutoFit/>
          </a:bodyPr>
          <a:lstStyle/>
          <a:p>
            <a:pPr algn="ctr"/>
            <a:r>
              <a:rPr lang="en-GB" sz="3200" b="1" dirty="0" smtClean="0">
                <a:solidFill>
                  <a:srgbClr val="0033CC"/>
                </a:solidFill>
                <a:latin typeface="Arial" pitchFamily="34" charset="0"/>
                <a:cs typeface="Arial" pitchFamily="34" charset="0"/>
              </a:rPr>
              <a:t>… and who is </a:t>
            </a:r>
          </a:p>
          <a:p>
            <a:pPr algn="ctr"/>
            <a:r>
              <a:rPr lang="en-GB" sz="3200" b="1" dirty="0" smtClean="0">
                <a:solidFill>
                  <a:srgbClr val="0033CC"/>
                </a:solidFill>
                <a:latin typeface="Arial" pitchFamily="34" charset="0"/>
                <a:cs typeface="Arial" pitchFamily="34" charset="0"/>
              </a:rPr>
              <a:t>my enemy?</a:t>
            </a:r>
          </a:p>
        </p:txBody>
      </p:sp>
      <p:sp>
        <p:nvSpPr>
          <p:cNvPr id="9" name="TextBox 8"/>
          <p:cNvSpPr txBox="1"/>
          <p:nvPr/>
        </p:nvSpPr>
        <p:spPr>
          <a:xfrm>
            <a:off x="5436096" y="2423790"/>
            <a:ext cx="2952328" cy="584775"/>
          </a:xfrm>
          <a:prstGeom prst="rect">
            <a:avLst/>
          </a:prstGeom>
          <a:noFill/>
        </p:spPr>
        <p:txBody>
          <a:bodyPr wrap="square" rtlCol="0">
            <a:spAutoFit/>
          </a:bodyPr>
          <a:lstStyle/>
          <a:p>
            <a:pPr algn="ctr"/>
            <a:r>
              <a:rPr lang="en-GB" sz="3200" dirty="0" smtClean="0">
                <a:solidFill>
                  <a:srgbClr val="0033CC"/>
                </a:solidFill>
                <a:latin typeface="Arial" pitchFamily="34" charset="0"/>
                <a:cs typeface="Arial" pitchFamily="34" charset="0"/>
              </a:rPr>
              <a:t>hostile</a:t>
            </a:r>
          </a:p>
        </p:txBody>
      </p:sp>
      <p:sp>
        <p:nvSpPr>
          <p:cNvPr id="10" name="TextBox 9"/>
          <p:cNvSpPr txBox="1"/>
          <p:nvPr/>
        </p:nvSpPr>
        <p:spPr>
          <a:xfrm>
            <a:off x="5436096" y="2852936"/>
            <a:ext cx="2952328" cy="584775"/>
          </a:xfrm>
          <a:prstGeom prst="rect">
            <a:avLst/>
          </a:prstGeom>
          <a:noFill/>
        </p:spPr>
        <p:txBody>
          <a:bodyPr wrap="square" rtlCol="0">
            <a:spAutoFit/>
          </a:bodyPr>
          <a:lstStyle/>
          <a:p>
            <a:pPr algn="ctr"/>
            <a:r>
              <a:rPr lang="en-GB" sz="3200" dirty="0" smtClean="0">
                <a:solidFill>
                  <a:srgbClr val="0033CC"/>
                </a:solidFill>
                <a:latin typeface="Arial" pitchFamily="34" charset="0"/>
                <a:cs typeface="Arial" pitchFamily="34" charset="0"/>
              </a:rPr>
              <a:t>ill treat</a:t>
            </a:r>
          </a:p>
        </p:txBody>
      </p:sp>
      <p:sp>
        <p:nvSpPr>
          <p:cNvPr id="12" name="TextBox 11"/>
          <p:cNvSpPr txBox="1"/>
          <p:nvPr/>
        </p:nvSpPr>
        <p:spPr>
          <a:xfrm>
            <a:off x="5436096" y="3284984"/>
            <a:ext cx="2952328" cy="584775"/>
          </a:xfrm>
          <a:prstGeom prst="rect">
            <a:avLst/>
          </a:prstGeom>
          <a:noFill/>
        </p:spPr>
        <p:txBody>
          <a:bodyPr wrap="square" rtlCol="0">
            <a:spAutoFit/>
          </a:bodyPr>
          <a:lstStyle/>
          <a:p>
            <a:pPr algn="ctr"/>
            <a:r>
              <a:rPr lang="en-GB" sz="3200" dirty="0" smtClean="0">
                <a:solidFill>
                  <a:srgbClr val="0033CC"/>
                </a:solidFill>
                <a:latin typeface="Arial" pitchFamily="34" charset="0"/>
                <a:cs typeface="Arial" pitchFamily="34" charset="0"/>
              </a:rPr>
              <a:t>falsely accuse</a:t>
            </a:r>
          </a:p>
        </p:txBody>
      </p:sp>
      <p:sp>
        <p:nvSpPr>
          <p:cNvPr id="13" name="TextBox 12"/>
          <p:cNvSpPr txBox="1"/>
          <p:nvPr/>
        </p:nvSpPr>
        <p:spPr>
          <a:xfrm>
            <a:off x="5436096" y="3708321"/>
            <a:ext cx="2952328" cy="584775"/>
          </a:xfrm>
          <a:prstGeom prst="rect">
            <a:avLst/>
          </a:prstGeom>
          <a:noFill/>
        </p:spPr>
        <p:txBody>
          <a:bodyPr wrap="square" rtlCol="0">
            <a:spAutoFit/>
          </a:bodyPr>
          <a:lstStyle/>
          <a:p>
            <a:pPr algn="ctr"/>
            <a:r>
              <a:rPr lang="en-GB" sz="3200" dirty="0" smtClean="0">
                <a:solidFill>
                  <a:srgbClr val="0033CC"/>
                </a:solidFill>
                <a:latin typeface="Arial" pitchFamily="34" charset="0"/>
                <a:cs typeface="Arial" pitchFamily="34" charset="0"/>
              </a:rPr>
              <a:t>spiteful</a:t>
            </a:r>
          </a:p>
        </p:txBody>
      </p:sp>
      <p:sp>
        <p:nvSpPr>
          <p:cNvPr id="14" name="TextBox 13"/>
          <p:cNvSpPr txBox="1"/>
          <p:nvPr/>
        </p:nvSpPr>
        <p:spPr>
          <a:xfrm>
            <a:off x="5436096" y="4140369"/>
            <a:ext cx="2952328" cy="584775"/>
          </a:xfrm>
          <a:prstGeom prst="rect">
            <a:avLst/>
          </a:prstGeom>
          <a:noFill/>
        </p:spPr>
        <p:txBody>
          <a:bodyPr wrap="square" rtlCol="0">
            <a:spAutoFit/>
          </a:bodyPr>
          <a:lstStyle/>
          <a:p>
            <a:pPr algn="ctr"/>
            <a:r>
              <a:rPr lang="en-GB" sz="3200" dirty="0" smtClean="0">
                <a:solidFill>
                  <a:srgbClr val="0033CC"/>
                </a:solidFill>
                <a:latin typeface="Arial" pitchFamily="34" charset="0"/>
                <a:cs typeface="Arial" pitchFamily="34" charset="0"/>
              </a:rPr>
              <a:t>abusive</a:t>
            </a:r>
          </a:p>
        </p:txBody>
      </p:sp>
      <p:sp>
        <p:nvSpPr>
          <p:cNvPr id="15" name="TextBox 14"/>
          <p:cNvSpPr txBox="1"/>
          <p:nvPr/>
        </p:nvSpPr>
        <p:spPr>
          <a:xfrm>
            <a:off x="5364088" y="4572417"/>
            <a:ext cx="3096344" cy="584775"/>
          </a:xfrm>
          <a:prstGeom prst="rect">
            <a:avLst/>
          </a:prstGeom>
          <a:noFill/>
        </p:spPr>
        <p:txBody>
          <a:bodyPr wrap="square" rtlCol="0">
            <a:spAutoFit/>
          </a:bodyPr>
          <a:lstStyle/>
          <a:p>
            <a:pPr algn="ctr"/>
            <a:r>
              <a:rPr lang="en-GB" sz="3200" dirty="0" smtClean="0">
                <a:solidFill>
                  <a:srgbClr val="0033CC"/>
                </a:solidFill>
                <a:latin typeface="Arial" pitchFamily="34" charset="0"/>
                <a:cs typeface="Arial" pitchFamily="34" charset="0"/>
              </a:rPr>
              <a:t>take advantage</a:t>
            </a:r>
          </a:p>
        </p:txBody>
      </p:sp>
    </p:spTree>
    <p:extLst>
      <p:ext uri="{BB962C8B-B14F-4D97-AF65-F5344CB8AC3E}">
        <p14:creationId xmlns:p14="http://schemas.microsoft.com/office/powerpoint/2010/main" val="399139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2182</TotalTime>
  <Words>402</Words>
  <Application>Microsoft Office PowerPoint</Application>
  <PresentationFormat>On-screen Show (4:3)</PresentationFormat>
  <Paragraphs>91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Martyn</dc:creator>
  <cp:lastModifiedBy>Martyn</cp:lastModifiedBy>
  <cp:revision>34</cp:revision>
  <dcterms:created xsi:type="dcterms:W3CDTF">2012-06-08T19:35:39Z</dcterms:created>
  <dcterms:modified xsi:type="dcterms:W3CDTF">2012-06-12T08:44:05Z</dcterms:modified>
</cp:coreProperties>
</file>